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Helvetica Neue Light"/>
        <a:ea typeface="Helvetica Neue Light"/>
        <a:cs typeface="Helvetica Neue Light"/>
        <a:sym typeface="Helvetica Neue Light"/>
      </a:defRPr>
    </a:lvl1pPr>
    <a:lvl2pPr marL="0" marR="0" indent="22860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Helvetica Neue Light"/>
        <a:ea typeface="Helvetica Neue Light"/>
        <a:cs typeface="Helvetica Neue Light"/>
        <a:sym typeface="Helvetica Neue Light"/>
      </a:defRPr>
    </a:lvl2pPr>
    <a:lvl3pPr marL="0" marR="0" indent="45720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Helvetica Neue Light"/>
        <a:ea typeface="Helvetica Neue Light"/>
        <a:cs typeface="Helvetica Neue Light"/>
        <a:sym typeface="Helvetica Neue Light"/>
      </a:defRPr>
    </a:lvl3pPr>
    <a:lvl4pPr marL="0" marR="0" indent="68580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Helvetica Neue Light"/>
        <a:ea typeface="Helvetica Neue Light"/>
        <a:cs typeface="Helvetica Neue Light"/>
        <a:sym typeface="Helvetica Neue Light"/>
      </a:defRPr>
    </a:lvl4pPr>
    <a:lvl5pPr marL="0" marR="0" indent="91440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Helvetica Neue Light"/>
        <a:ea typeface="Helvetica Neue Light"/>
        <a:cs typeface="Helvetica Neue Light"/>
        <a:sym typeface="Helvetica Neue Light"/>
      </a:defRPr>
    </a:lvl5pPr>
    <a:lvl6pPr marL="0" marR="0" indent="114300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Helvetica Neue Light"/>
        <a:ea typeface="Helvetica Neue Light"/>
        <a:cs typeface="Helvetica Neue Light"/>
        <a:sym typeface="Helvetica Neue Light"/>
      </a:defRPr>
    </a:lvl6pPr>
    <a:lvl7pPr marL="0" marR="0" indent="137160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Helvetica Neue Light"/>
        <a:ea typeface="Helvetica Neue Light"/>
        <a:cs typeface="Helvetica Neue Light"/>
        <a:sym typeface="Helvetica Neue Light"/>
      </a:defRPr>
    </a:lvl7pPr>
    <a:lvl8pPr marL="0" marR="0" indent="160020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Helvetica Neue Light"/>
        <a:ea typeface="Helvetica Neue Light"/>
        <a:cs typeface="Helvetica Neue Light"/>
        <a:sym typeface="Helvetica Neue Light"/>
      </a:defRPr>
    </a:lvl8pPr>
    <a:lvl9pPr marL="0" marR="0" indent="182880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Helvetica Neue Light"/>
        <a:ea typeface="Helvetica Neue Light"/>
        <a:cs typeface="Helvetica Neue Light"/>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Light"/>
          <a:ea typeface="Helvetica Neue Light"/>
          <a:cs typeface="Helvetica Neue Light"/>
        </a:font>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
          <a:latin typeface="Gill Sans Light"/>
          <a:ea typeface="Gill Sans Light"/>
          <a:cs typeface="Gill Sans Light"/>
        </a:font>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
          <a:latin typeface="Helvetica Neue Light"/>
          <a:ea typeface="Helvetica Neue Light"/>
          <a:cs typeface="Helvetica Neue Light"/>
        </a:font>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
          <a:latin typeface="Helvetica Neue Light"/>
          <a:ea typeface="Helvetica Neue Light"/>
          <a:cs typeface="Helvetica Neue Light"/>
        </a:font>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
          <a:latin typeface="Helvetica Neue Light"/>
          <a:ea typeface="Helvetica Neue Light"/>
          <a:cs typeface="Helvetica Neue Light"/>
        </a:font>
        <a:srgbClr val="5A5F5E"/>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
          <a:latin typeface="Gill Sans Light"/>
          <a:ea typeface="Gill Sans Light"/>
          <a:cs typeface="Gill Sans Light"/>
        </a:font>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
          <a:latin typeface="Helvetica Neue Light"/>
          <a:ea typeface="Helvetica Neue Light"/>
          <a:cs typeface="Helvetica Neue Light"/>
        </a:font>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EBEBEB"/>
          </a:solidFill>
        </a:fill>
      </a:tcStyle>
    </a:band2H>
    <a:firstCol>
      <a:tcTxStyle b="off" i="off">
        <a:font>
          <a:latin typeface="Helvetica Neue Light"/>
          <a:ea typeface="Helvetica Neue Light"/>
          <a:cs typeface="Helvetica Neue Light"/>
        </a:font>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
          <a:latin typeface="Helvetica Neue Light"/>
          <a:ea typeface="Helvetica Neue Light"/>
          <a:cs typeface="Helvetica Neue Light"/>
        </a:font>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
          <a:latin typeface="Helvetica Neue Light"/>
          <a:ea typeface="Helvetica Neue Light"/>
          <a:cs typeface="Helvetica Neue Light"/>
        </a:font>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
          <a:latin typeface="Gill Sans Light"/>
          <a:ea typeface="Gill Sans Light"/>
          <a:cs typeface="Gill Sans Light"/>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
          <a:latin typeface="Gill Sans Light"/>
          <a:ea typeface="Gill Sans Light"/>
          <a:cs typeface="Gill Sans Light"/>
        </a:font>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
          <a:latin typeface="Gill Sans Light"/>
          <a:ea typeface="Gill Sans Light"/>
          <a:cs typeface="Gill Sans Light"/>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
          <a:latin typeface="Gill Sans Light"/>
          <a:ea typeface="Gill Sans Light"/>
          <a:cs typeface="Gill Sans Light"/>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p:nvPr>
            <p:ph type="sldImg"/>
          </p:nvPr>
        </p:nvSpPr>
        <p:spPr>
          <a:xfrm>
            <a:off x="1143000" y="685800"/>
            <a:ext cx="4572000" cy="3429000"/>
          </a:xfrm>
          <a:prstGeom prst="rect">
            <a:avLst/>
          </a:prstGeom>
        </p:spPr>
        <p:txBody>
          <a:bodyPr/>
          <a:lstStyle/>
          <a:p>
            <a:pPr/>
          </a:p>
        </p:txBody>
      </p:sp>
      <p:sp>
        <p:nvSpPr>
          <p:cNvPr id="60" name="Shape 6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 name="Shape 92"/>
          <p:cNvSpPr/>
          <p:nvPr>
            <p:ph type="sldImg"/>
          </p:nvPr>
        </p:nvSpPr>
        <p:spPr>
          <a:prstGeom prst="rect">
            <a:avLst/>
          </a:prstGeom>
        </p:spPr>
        <p:txBody>
          <a:bodyPr/>
          <a:lstStyle/>
          <a:p>
            <a:pPr/>
          </a:p>
        </p:txBody>
      </p:sp>
      <p:sp>
        <p:nvSpPr>
          <p:cNvPr id="93" name="Shape 93"/>
          <p:cNvSpPr/>
          <p:nvPr>
            <p:ph type="body" sz="quarter" idx="1"/>
          </p:nvPr>
        </p:nvSpPr>
        <p:spPr>
          <a:prstGeom prst="rect">
            <a:avLst/>
          </a:prstGeom>
        </p:spPr>
        <p:txBody>
          <a:bodyPr/>
          <a:lstStyle/>
          <a:p>
            <a:pPr>
              <a:defRPr sz="1500"/>
            </a:pPr>
            <a:r>
              <a:t>20161215 Shanghai C YH Chen, W K Härdle</a:t>
            </a:r>
          </a:p>
          <a:p>
            <a:pPr marL="424069" indent="-424069">
              <a:buSzPct val="100000"/>
              <a:buAutoNum type="arabicPeriod" startAt="1"/>
              <a:defRPr sz="1500"/>
            </a:pPr>
            <a:r>
              <a:t>45 min a crash course in R from BCS slides, see LvB Metis (CC) </a:t>
            </a:r>
          </a:p>
          <a:p>
            <a:pPr marL="424069" indent="-424069">
              <a:buSzPct val="100000"/>
              <a:buAutoNum type="arabicPeriod" startAt="1"/>
              <a:defRPr sz="1500"/>
            </a:pPr>
            <a:r>
              <a:t>30 min Quantlet introduction</a:t>
            </a:r>
          </a:p>
          <a:p>
            <a:pPr marL="424069" indent="-424069">
              <a:buSzPct val="100000"/>
              <a:buAutoNum type="arabicPeriod" startAt="1"/>
              <a:defRPr sz="1500"/>
            </a:pPr>
            <a:r>
              <a:t>45 min CRIX (WKH)</a:t>
            </a:r>
          </a:p>
          <a:p>
            <a:pPr marL="424069" indent="-424069">
              <a:buSzPct val="100000"/>
              <a:buAutoNum type="arabicPeriod" startAt="1"/>
              <a:defRPr sz="1500"/>
            </a:pPr>
            <a:r>
              <a:t>45 min Econometrics of CRIX (CC)</a:t>
            </a:r>
          </a:p>
          <a:p>
            <a:pPr marL="424069" indent="-424069">
              <a:buSzPct val="100000"/>
              <a:buAutoNum type="arabicPeriod" startAt="1"/>
              <a:defRPr sz="1500"/>
            </a:pPr>
            <a:r>
              <a:t>60 min SDA Text Scraping + Classification (CC)</a:t>
            </a:r>
          </a:p>
          <a:p>
            <a:pPr marL="424069" indent="-424069">
              <a:buSzPct val="100000"/>
              <a:buAutoNum type="arabicPeriod" startAt="1"/>
              <a:defRPr sz="1500"/>
            </a:pPr>
            <a:r>
              <a:t>45 min SDA SVM (WKH)</a:t>
            </a:r>
          </a:p>
          <a:p>
            <a:pPr marL="424069" indent="-424069">
              <a:buSzPct val="100000"/>
              <a:buAutoNum type="arabicPeriod" startAt="1"/>
              <a:defRPr sz="1500"/>
            </a:pPr>
            <a:r>
              <a:t>60 min Distillation of news flows + sector specific sentiments (CC)</a:t>
            </a:r>
          </a:p>
          <a:p>
            <a:pPr marL="424069" indent="-424069">
              <a:buSzPct val="100000"/>
              <a:buAutoNum type="arabicPeriod" startAt="1"/>
              <a:defRPr sz="1500"/>
            </a:pPr>
            <a:r>
              <a:t>45 min SDA Dynamic Topic Modelling (WKH)</a:t>
            </a:r>
          </a:p>
          <a:p>
            <a:pPr marL="424069" indent="-424069">
              <a:buSzPct val="100000"/>
              <a:buAutoNum type="arabicPeriod" startAt="1"/>
              <a:defRPr sz="1500"/>
            </a:pPr>
            <a:r>
              <a:t>45 min SDA applications (WKH+CC)</a:t>
            </a:r>
          </a:p>
          <a:p>
            <a:pPr marL="424069" indent="-424069">
              <a:buSzPct val="100000"/>
              <a:buAutoNum type="arabicPeriod" startAt="1"/>
              <a:defRPr sz="1500"/>
            </a:pPr>
            <a:r>
              <a:t>45 min TEDAS TED Asset Allocation (WKH)</a:t>
            </a:r>
          </a:p>
          <a:p>
            <a:pPr marL="424069" indent="-424069">
              <a:buSzPct val="100000"/>
              <a:buAutoNum type="arabicPeriod" startAt="1"/>
              <a:defRPr sz="1500"/>
            </a:pPr>
            <a:r>
              <a:t>45 min Tail Event driven Network AR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 name="Shape 97"/>
          <p:cNvSpPr/>
          <p:nvPr>
            <p:ph type="sldImg"/>
          </p:nvPr>
        </p:nvSpPr>
        <p:spPr>
          <a:prstGeom prst="rect">
            <a:avLst/>
          </a:prstGeom>
        </p:spPr>
        <p:txBody>
          <a:bodyPr/>
          <a:lstStyle/>
          <a:p>
            <a:pPr/>
          </a:p>
        </p:txBody>
      </p:sp>
      <p:sp>
        <p:nvSpPr>
          <p:cNvPr id="98" name="Shape 98"/>
          <p:cNvSpPr/>
          <p:nvPr>
            <p:ph type="body" sz="quarter" idx="1"/>
          </p:nvPr>
        </p:nvSpPr>
        <p:spPr>
          <a:prstGeom prst="rect">
            <a:avLst/>
          </a:prstGeom>
        </p:spPr>
        <p:txBody>
          <a:bodyPr/>
          <a:lstStyle/>
          <a:p>
            <a:pPr>
              <a:defRPr sz="1500"/>
            </a:pPr>
            <a:r>
              <a:t>20161215 Shanghai C YH Chen, W K Härdle</a:t>
            </a:r>
          </a:p>
          <a:p>
            <a:pPr marL="424069" indent="-424069">
              <a:buSzPct val="100000"/>
              <a:buAutoNum type="arabicPeriod" startAt="1"/>
              <a:defRPr sz="1500"/>
            </a:pPr>
            <a:r>
              <a:t>45 min a crash course in R from BCS slides, see LvB Metis (CC) </a:t>
            </a:r>
          </a:p>
          <a:p>
            <a:pPr marL="424069" indent="-424069">
              <a:buSzPct val="100000"/>
              <a:buAutoNum type="arabicPeriod" startAt="1"/>
              <a:defRPr sz="1500"/>
            </a:pPr>
            <a:r>
              <a:t>30 min Quantlet introduction</a:t>
            </a:r>
          </a:p>
          <a:p>
            <a:pPr marL="424069" indent="-424069">
              <a:buSzPct val="100000"/>
              <a:buAutoNum type="arabicPeriod" startAt="1"/>
              <a:defRPr sz="1500"/>
            </a:pPr>
            <a:r>
              <a:t>45 min CRIX (WKH)</a:t>
            </a:r>
          </a:p>
          <a:p>
            <a:pPr marL="424069" indent="-424069">
              <a:buSzPct val="100000"/>
              <a:buAutoNum type="arabicPeriod" startAt="1"/>
              <a:defRPr sz="1500"/>
            </a:pPr>
            <a:r>
              <a:t>45 min Econometrics of CRIX (CC)</a:t>
            </a:r>
          </a:p>
          <a:p>
            <a:pPr marL="424069" indent="-424069">
              <a:buSzPct val="100000"/>
              <a:buAutoNum type="arabicPeriod" startAt="1"/>
              <a:defRPr sz="1500"/>
            </a:pPr>
            <a:r>
              <a:t>60 min SDA Text Scraping + Classification (CC)</a:t>
            </a:r>
          </a:p>
          <a:p>
            <a:pPr marL="424069" indent="-424069">
              <a:buSzPct val="100000"/>
              <a:buAutoNum type="arabicPeriod" startAt="1"/>
              <a:defRPr sz="1500"/>
            </a:pPr>
            <a:r>
              <a:t>45 min SDA SVM (WKH)</a:t>
            </a:r>
          </a:p>
          <a:p>
            <a:pPr marL="424069" indent="-424069">
              <a:buSzPct val="100000"/>
              <a:buAutoNum type="arabicPeriod" startAt="1"/>
              <a:defRPr sz="1500"/>
            </a:pPr>
            <a:r>
              <a:t>60 min Distillation of news flows + sector specific sentiments (CC)</a:t>
            </a:r>
          </a:p>
          <a:p>
            <a:pPr marL="424069" indent="-424069">
              <a:buSzPct val="100000"/>
              <a:buAutoNum type="arabicPeriod" startAt="1"/>
              <a:defRPr sz="1500"/>
            </a:pPr>
            <a:r>
              <a:t>45 min SDA Dynamic Topic Modelling (WKH)</a:t>
            </a:r>
          </a:p>
          <a:p>
            <a:pPr marL="424069" indent="-424069">
              <a:buSzPct val="100000"/>
              <a:buAutoNum type="arabicPeriod" startAt="1"/>
              <a:defRPr sz="1500"/>
            </a:pPr>
            <a:r>
              <a:t>45 min SDA applications (WKH+CC)</a:t>
            </a:r>
          </a:p>
          <a:p>
            <a:pPr marL="424069" indent="-424069">
              <a:buSzPct val="100000"/>
              <a:buAutoNum type="arabicPeriod" startAt="1"/>
              <a:defRPr sz="1500"/>
            </a:pPr>
            <a:r>
              <a:t>45 min TEDAS TED Asset Allocation (WKH)</a:t>
            </a:r>
          </a:p>
          <a:p>
            <a:pPr marL="424069" indent="-424069">
              <a:buSzPct val="100000"/>
              <a:buAutoNum type="arabicPeriod" startAt="1"/>
              <a:defRPr sz="1500"/>
            </a:pPr>
            <a:r>
              <a:t>45 min Tail Event driven Network AR</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lvb.wiwi.hu-berlin.de" TargetMode="External"/><Relationship Id="rId3" Type="http://schemas.openxmlformats.org/officeDocument/2006/relationships/hyperlink" Target="http://www.case.hu-berlin.de" TargetMode="External"/><Relationship Id="rId4" Type="http://schemas.openxmlformats.org/officeDocument/2006/relationships/hyperlink" Target="http://irtg1792.hu-berlin.de" TargetMode="External"/><Relationship Id="rId5" Type="http://schemas.openxmlformats.org/officeDocument/2006/relationships/image" Target="../media/image2.png"/><Relationship Id="rId6"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Slide">
    <p:spTree>
      <p:nvGrpSpPr>
        <p:cNvPr id="1" name=""/>
        <p:cNvGrpSpPr/>
        <p:nvPr/>
      </p:nvGrpSpPr>
      <p:grpSpPr>
        <a:xfrm>
          <a:off x="0" y="0"/>
          <a:ext cx="0" cy="0"/>
          <a:chOff x="0" y="0"/>
          <a:chExt cx="0" cy="0"/>
        </a:xfrm>
      </p:grpSpPr>
      <p:sp>
        <p:nvSpPr>
          <p:cNvPr id="14" name="Speaker 1"/>
          <p:cNvSpPr txBox="1"/>
          <p:nvPr>
            <p:ph type="body" sz="quarter" idx="13"/>
          </p:nvPr>
        </p:nvSpPr>
        <p:spPr>
          <a:xfrm>
            <a:off x="773350" y="3652204"/>
            <a:ext cx="11458100" cy="717527"/>
          </a:xfrm>
          <a:prstGeom prst="rect">
            <a:avLst/>
          </a:prstGeom>
        </p:spPr>
        <p:txBody>
          <a:bodyPr/>
          <a:lstStyle/>
          <a:p>
            <a:pPr/>
            <a:r>
              <a:t>Speaker 1</a:t>
            </a:r>
          </a:p>
        </p:txBody>
      </p:sp>
      <p:sp>
        <p:nvSpPr>
          <p:cNvPr id="15" name="Presentation Title"/>
          <p:cNvSpPr txBox="1"/>
          <p:nvPr>
            <p:ph type="body" sz="quarter" idx="14"/>
          </p:nvPr>
        </p:nvSpPr>
        <p:spPr>
          <a:xfrm>
            <a:off x="773350" y="1733550"/>
            <a:ext cx="11458100" cy="1760786"/>
          </a:xfrm>
          <a:prstGeom prst="rect">
            <a:avLst/>
          </a:prstGeom>
        </p:spPr>
        <p:txBody>
          <a:bodyPr/>
          <a:lstStyle>
            <a:lvl1pPr>
              <a:defRPr sz="5500">
                <a:solidFill>
                  <a:srgbClr val="D30F11"/>
                </a:solidFill>
              </a:defRPr>
            </a:lvl1pPr>
          </a:lstStyle>
          <a:p>
            <a:pPr/>
            <a:r>
              <a:t>Presentation Title</a:t>
            </a:r>
          </a:p>
        </p:txBody>
      </p:sp>
      <p:sp>
        <p:nvSpPr>
          <p:cNvPr id="16" name="Speaker 2"/>
          <p:cNvSpPr txBox="1"/>
          <p:nvPr>
            <p:ph type="body" sz="quarter" idx="15"/>
          </p:nvPr>
        </p:nvSpPr>
        <p:spPr>
          <a:xfrm>
            <a:off x="773350" y="4518037"/>
            <a:ext cx="11458100" cy="717526"/>
          </a:xfrm>
          <a:prstGeom prst="rect">
            <a:avLst/>
          </a:prstGeom>
        </p:spPr>
        <p:txBody>
          <a:bodyPr/>
          <a:lstStyle/>
          <a:p>
            <a:pPr/>
            <a:r>
              <a:t>Speaker 2</a:t>
            </a:r>
          </a:p>
        </p:txBody>
      </p:sp>
      <p:sp>
        <p:nvSpPr>
          <p:cNvPr id="17" name="Speaker 3"/>
          <p:cNvSpPr txBox="1"/>
          <p:nvPr>
            <p:ph type="body" sz="quarter" idx="16"/>
          </p:nvPr>
        </p:nvSpPr>
        <p:spPr>
          <a:xfrm>
            <a:off x="773350" y="5383869"/>
            <a:ext cx="11458100" cy="717527"/>
          </a:xfrm>
          <a:prstGeom prst="rect">
            <a:avLst/>
          </a:prstGeom>
        </p:spPr>
        <p:txBody>
          <a:bodyPr/>
          <a:lstStyle/>
          <a:p>
            <a:pPr/>
            <a:r>
              <a:t>Speaker 3</a:t>
            </a:r>
          </a:p>
        </p:txBody>
      </p:sp>
      <p:sp>
        <p:nvSpPr>
          <p:cNvPr id="18"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Outline">
    <p:spTree>
      <p:nvGrpSpPr>
        <p:cNvPr id="1" name=""/>
        <p:cNvGrpSpPr/>
        <p:nvPr/>
      </p:nvGrpSpPr>
      <p:grpSpPr>
        <a:xfrm>
          <a:off x="0" y="0"/>
          <a:ext cx="0" cy="0"/>
          <a:chOff x="0" y="0"/>
          <a:chExt cx="0" cy="0"/>
        </a:xfrm>
      </p:grpSpPr>
      <p:sp>
        <p:nvSpPr>
          <p:cNvPr id="25" name="Linie"/>
          <p:cNvSpPr/>
          <p:nvPr/>
        </p:nvSpPr>
        <p:spPr>
          <a:xfrm>
            <a:off x="768509" y="9159279"/>
            <a:ext cx="11454765" cy="1"/>
          </a:xfrm>
          <a:prstGeom prst="line">
            <a:avLst/>
          </a:prstGeom>
          <a:ln w="25400">
            <a:solidFill>
              <a:srgbClr val="5A5F5E">
                <a:alpha val="15947"/>
              </a:srgbClr>
            </a:solidFill>
            <a:miter lim="400000"/>
          </a:ln>
        </p:spPr>
        <p:txBody>
          <a:bodyPr lIns="50800" tIns="50800" rIns="50800" bIns="50800" anchor="ctr"/>
          <a:lstStyle/>
          <a:p>
            <a:pPr/>
          </a:p>
        </p:txBody>
      </p:sp>
      <p:sp>
        <p:nvSpPr>
          <p:cNvPr id="26" name="Fund Risk and Complexity Scoring"/>
          <p:cNvSpPr txBox="1"/>
          <p:nvPr>
            <p:ph type="body" sz="quarter" idx="13"/>
          </p:nvPr>
        </p:nvSpPr>
        <p:spPr>
          <a:xfrm>
            <a:off x="768509" y="9159279"/>
            <a:ext cx="5733892" cy="399033"/>
          </a:xfrm>
          <a:prstGeom prst="rect">
            <a:avLst/>
          </a:prstGeom>
        </p:spPr>
        <p:txBody>
          <a:bodyPr anchor="b">
            <a:spAutoFit/>
          </a:bodyPr>
          <a:lstStyle>
            <a:lvl1pPr defTabSz="457200">
              <a:spcBef>
                <a:spcPts val="1200"/>
              </a:spcBef>
              <a:defRPr sz="2000">
                <a:solidFill>
                  <a:srgbClr val="5A5F5E"/>
                </a:solidFill>
                <a:latin typeface="Helvetica Neue Thin"/>
                <a:ea typeface="Helvetica Neue Thin"/>
                <a:cs typeface="Helvetica Neue Thin"/>
                <a:sym typeface="Helvetica Neue Thin"/>
              </a:defRPr>
            </a:lvl1pPr>
          </a:lstStyle>
          <a:p>
            <a:pPr/>
            <a:r>
              <a:t>Fund Risk and Complexity Scoring</a:t>
            </a:r>
          </a:p>
        </p:txBody>
      </p:sp>
      <p:sp>
        <p:nvSpPr>
          <p:cNvPr id="27" name="Outline"/>
          <p:cNvSpPr txBox="1"/>
          <p:nvPr/>
        </p:nvSpPr>
        <p:spPr>
          <a:xfrm>
            <a:off x="762000" y="762000"/>
            <a:ext cx="11467783"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3500">
                <a:solidFill>
                  <a:srgbClr val="D30F11"/>
                </a:solidFill>
                <a:latin typeface="+mn-lt"/>
                <a:ea typeface="+mn-ea"/>
                <a:cs typeface="+mn-cs"/>
                <a:sym typeface="Helvetica Neue"/>
              </a:defRPr>
            </a:lvl1pPr>
          </a:lstStyle>
          <a:p>
            <a:pPr/>
            <a:r>
              <a:t>Outline</a:t>
            </a:r>
          </a:p>
        </p:txBody>
      </p:sp>
      <p:sp>
        <p:nvSpPr>
          <p:cNvPr id="28" name="Text"/>
          <p:cNvSpPr txBox="1"/>
          <p:nvPr>
            <p:ph type="body" sz="quarter" idx="14"/>
          </p:nvPr>
        </p:nvSpPr>
        <p:spPr>
          <a:xfrm>
            <a:off x="761999" y="1581811"/>
            <a:ext cx="11467783" cy="547749"/>
          </a:xfrm>
          <a:prstGeom prst="rect">
            <a:avLst/>
          </a:prstGeom>
        </p:spPr>
        <p:txBody>
          <a:bodyPr>
            <a:spAutoFit/>
          </a:bodyPr>
          <a:lstStyle/>
          <a:p>
            <a:pPr marL="444500" indent="-444500">
              <a:lnSpc>
                <a:spcPct val="150000"/>
              </a:lnSpc>
              <a:buSzPct val="100000"/>
              <a:buAutoNum type="arabicPeriod" startAt="1"/>
            </a:pPr>
          </a:p>
        </p:txBody>
      </p:sp>
      <p:sp>
        <p:nvSpPr>
          <p:cNvPr id="29" name="Foliennummer"/>
          <p:cNvSpPr txBox="1"/>
          <p:nvPr>
            <p:ph type="sldNum" sz="quarter" idx="2"/>
          </p:nvPr>
        </p:nvSpPr>
        <p:spPr>
          <a:xfrm>
            <a:off x="11741879" y="213147"/>
            <a:ext cx="494413" cy="399033"/>
          </a:xfrm>
          <a:prstGeom prst="rect">
            <a:avLst/>
          </a:prstGeom>
        </p:spPr>
        <p:txBody>
          <a:bodyPr wrap="square"/>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Content Slide Bullets">
    <p:spTree>
      <p:nvGrpSpPr>
        <p:cNvPr id="1" name=""/>
        <p:cNvGrpSpPr/>
        <p:nvPr/>
      </p:nvGrpSpPr>
      <p:grpSpPr>
        <a:xfrm>
          <a:off x="0" y="0"/>
          <a:ext cx="0" cy="0"/>
          <a:chOff x="0" y="0"/>
          <a:chExt cx="0" cy="0"/>
        </a:xfrm>
      </p:grpSpPr>
      <p:sp>
        <p:nvSpPr>
          <p:cNvPr id="36" name="Linie"/>
          <p:cNvSpPr/>
          <p:nvPr/>
        </p:nvSpPr>
        <p:spPr>
          <a:xfrm>
            <a:off x="761999" y="624879"/>
            <a:ext cx="11474292" cy="1"/>
          </a:xfrm>
          <a:prstGeom prst="line">
            <a:avLst/>
          </a:prstGeom>
          <a:ln w="25400">
            <a:solidFill>
              <a:srgbClr val="5A5F5E">
                <a:alpha val="15947"/>
              </a:srgbClr>
            </a:solidFill>
            <a:miter lim="400000"/>
          </a:ln>
        </p:spPr>
        <p:txBody>
          <a:bodyPr lIns="50800" tIns="50800" rIns="50800" bIns="50800" anchor="ctr"/>
          <a:lstStyle/>
          <a:p>
            <a:pPr/>
          </a:p>
        </p:txBody>
      </p:sp>
      <p:sp>
        <p:nvSpPr>
          <p:cNvPr id="37" name="Linie"/>
          <p:cNvSpPr/>
          <p:nvPr/>
        </p:nvSpPr>
        <p:spPr>
          <a:xfrm>
            <a:off x="768509" y="9159279"/>
            <a:ext cx="10686422" cy="1"/>
          </a:xfrm>
          <a:prstGeom prst="line">
            <a:avLst/>
          </a:prstGeom>
          <a:ln w="25400">
            <a:solidFill>
              <a:srgbClr val="5A5F5E">
                <a:alpha val="15947"/>
              </a:srgbClr>
            </a:solidFill>
            <a:miter lim="400000"/>
          </a:ln>
        </p:spPr>
        <p:txBody>
          <a:bodyPr lIns="50800" tIns="50800" rIns="50800" bIns="50800" anchor="ctr"/>
          <a:lstStyle/>
          <a:p>
            <a:pPr/>
          </a:p>
        </p:txBody>
      </p:sp>
      <p:sp>
        <p:nvSpPr>
          <p:cNvPr id="38" name="Slide Title"/>
          <p:cNvSpPr txBox="1"/>
          <p:nvPr>
            <p:ph type="body" sz="quarter" idx="13"/>
          </p:nvPr>
        </p:nvSpPr>
        <p:spPr>
          <a:xfrm>
            <a:off x="762000" y="762000"/>
            <a:ext cx="11467783" cy="609855"/>
          </a:xfrm>
          <a:prstGeom prst="rect">
            <a:avLst/>
          </a:prstGeom>
        </p:spPr>
        <p:txBody>
          <a:bodyPr/>
          <a:lstStyle>
            <a:lvl1pPr>
              <a:defRPr sz="3500">
                <a:solidFill>
                  <a:srgbClr val="D30F11"/>
                </a:solidFill>
                <a:latin typeface="+mn-lt"/>
                <a:ea typeface="+mn-ea"/>
                <a:cs typeface="+mn-cs"/>
                <a:sym typeface="Helvetica Neue"/>
              </a:defRPr>
            </a:lvl1pPr>
          </a:lstStyle>
          <a:p>
            <a:pPr/>
            <a:r>
              <a:t>Slide Title</a:t>
            </a:r>
          </a:p>
        </p:txBody>
      </p:sp>
      <p:pic>
        <p:nvPicPr>
          <p:cNvPr id="39" name="Bildschirmfoto 2016-12-01 um 12.15.02.png" descr="Bildschirmfoto 2016-12-01 um 12.15.02.png"/>
          <p:cNvPicPr>
            <a:picLocks noChangeAspect="1"/>
          </p:cNvPicPr>
          <p:nvPr/>
        </p:nvPicPr>
        <p:blipFill>
          <a:blip r:embed="rId2">
            <a:extLst/>
          </a:blip>
          <a:srcRect l="15400" t="5613" r="13849" b="7241"/>
          <a:stretch>
            <a:fillRect/>
          </a:stretch>
        </p:blipFill>
        <p:spPr>
          <a:xfrm>
            <a:off x="11759552" y="8619291"/>
            <a:ext cx="1053699" cy="1056601"/>
          </a:xfrm>
          <a:custGeom>
            <a:avLst/>
            <a:gdLst/>
            <a:ahLst/>
            <a:cxnLst>
              <a:cxn ang="0">
                <a:pos x="wd2" y="hd2"/>
              </a:cxn>
              <a:cxn ang="5400000">
                <a:pos x="wd2" y="hd2"/>
              </a:cxn>
              <a:cxn ang="10800000">
                <a:pos x="wd2" y="hd2"/>
              </a:cxn>
              <a:cxn ang="16200000">
                <a:pos x="wd2" y="hd2"/>
              </a:cxn>
            </a:cxnLst>
            <a:rect l="0" t="0" r="r" b="b"/>
            <a:pathLst>
              <a:path w="21577" h="21579" fill="norm" stroke="1" extrusionOk="0">
                <a:moveTo>
                  <a:pt x="11674" y="43"/>
                </a:moveTo>
                <a:cubicBezTo>
                  <a:pt x="11600" y="88"/>
                  <a:pt x="11450" y="112"/>
                  <a:pt x="11340" y="91"/>
                </a:cubicBezTo>
                <a:cubicBezTo>
                  <a:pt x="11196" y="64"/>
                  <a:pt x="11123" y="95"/>
                  <a:pt x="11064" y="205"/>
                </a:cubicBezTo>
                <a:cubicBezTo>
                  <a:pt x="11006" y="313"/>
                  <a:pt x="10928" y="345"/>
                  <a:pt x="10788" y="318"/>
                </a:cubicBezTo>
                <a:cubicBezTo>
                  <a:pt x="10632" y="288"/>
                  <a:pt x="10593" y="309"/>
                  <a:pt x="10593" y="432"/>
                </a:cubicBezTo>
                <a:cubicBezTo>
                  <a:pt x="10593" y="516"/>
                  <a:pt x="10639" y="626"/>
                  <a:pt x="10698" y="675"/>
                </a:cubicBezTo>
                <a:cubicBezTo>
                  <a:pt x="10757" y="724"/>
                  <a:pt x="10785" y="828"/>
                  <a:pt x="10763" y="910"/>
                </a:cubicBezTo>
                <a:cubicBezTo>
                  <a:pt x="10713" y="1104"/>
                  <a:pt x="10945" y="1201"/>
                  <a:pt x="11072" y="1040"/>
                </a:cubicBezTo>
                <a:cubicBezTo>
                  <a:pt x="11184" y="898"/>
                  <a:pt x="11511" y="995"/>
                  <a:pt x="11511" y="1169"/>
                </a:cubicBezTo>
                <a:cubicBezTo>
                  <a:pt x="11511" y="1230"/>
                  <a:pt x="11556" y="1295"/>
                  <a:pt x="11609" y="1315"/>
                </a:cubicBezTo>
                <a:cubicBezTo>
                  <a:pt x="11661" y="1336"/>
                  <a:pt x="11776" y="1276"/>
                  <a:pt x="11861" y="1177"/>
                </a:cubicBezTo>
                <a:cubicBezTo>
                  <a:pt x="12014" y="998"/>
                  <a:pt x="12011" y="998"/>
                  <a:pt x="12202" y="1145"/>
                </a:cubicBezTo>
                <a:cubicBezTo>
                  <a:pt x="12434" y="1323"/>
                  <a:pt x="12584" y="1335"/>
                  <a:pt x="12584" y="1177"/>
                </a:cubicBezTo>
                <a:cubicBezTo>
                  <a:pt x="12584" y="1113"/>
                  <a:pt x="12673" y="1023"/>
                  <a:pt x="12779" y="983"/>
                </a:cubicBezTo>
                <a:cubicBezTo>
                  <a:pt x="12993" y="902"/>
                  <a:pt x="13017" y="832"/>
                  <a:pt x="12876" y="691"/>
                </a:cubicBezTo>
                <a:cubicBezTo>
                  <a:pt x="12824" y="639"/>
                  <a:pt x="12779" y="536"/>
                  <a:pt x="12779" y="464"/>
                </a:cubicBezTo>
                <a:cubicBezTo>
                  <a:pt x="12778" y="390"/>
                  <a:pt x="12719" y="335"/>
                  <a:pt x="12641" y="334"/>
                </a:cubicBezTo>
                <a:cubicBezTo>
                  <a:pt x="12565" y="334"/>
                  <a:pt x="12472" y="285"/>
                  <a:pt x="12438" y="229"/>
                </a:cubicBezTo>
                <a:cubicBezTo>
                  <a:pt x="12403" y="173"/>
                  <a:pt x="12310" y="142"/>
                  <a:pt x="12226" y="156"/>
                </a:cubicBezTo>
                <a:cubicBezTo>
                  <a:pt x="12142" y="170"/>
                  <a:pt x="12015" y="128"/>
                  <a:pt x="11942" y="67"/>
                </a:cubicBezTo>
                <a:cubicBezTo>
                  <a:pt x="11842" y="-16"/>
                  <a:pt x="11774" y="-20"/>
                  <a:pt x="11674" y="43"/>
                </a:cubicBezTo>
                <a:close/>
                <a:moveTo>
                  <a:pt x="8195" y="415"/>
                </a:moveTo>
                <a:cubicBezTo>
                  <a:pt x="8065" y="436"/>
                  <a:pt x="7922" y="482"/>
                  <a:pt x="7854" y="537"/>
                </a:cubicBezTo>
                <a:cubicBezTo>
                  <a:pt x="7808" y="574"/>
                  <a:pt x="7747" y="576"/>
                  <a:pt x="7716" y="545"/>
                </a:cubicBezTo>
                <a:cubicBezTo>
                  <a:pt x="7685" y="514"/>
                  <a:pt x="7627" y="553"/>
                  <a:pt x="7586" y="626"/>
                </a:cubicBezTo>
                <a:cubicBezTo>
                  <a:pt x="7545" y="700"/>
                  <a:pt x="7460" y="756"/>
                  <a:pt x="7399" y="756"/>
                </a:cubicBezTo>
                <a:cubicBezTo>
                  <a:pt x="7338" y="756"/>
                  <a:pt x="7285" y="818"/>
                  <a:pt x="7285" y="894"/>
                </a:cubicBezTo>
                <a:cubicBezTo>
                  <a:pt x="7285" y="970"/>
                  <a:pt x="7251" y="1074"/>
                  <a:pt x="7204" y="1121"/>
                </a:cubicBezTo>
                <a:cubicBezTo>
                  <a:pt x="7096" y="1229"/>
                  <a:pt x="7194" y="1393"/>
                  <a:pt x="7334" y="1339"/>
                </a:cubicBezTo>
                <a:cubicBezTo>
                  <a:pt x="7392" y="1317"/>
                  <a:pt x="7466" y="1352"/>
                  <a:pt x="7505" y="1420"/>
                </a:cubicBezTo>
                <a:cubicBezTo>
                  <a:pt x="7545" y="1493"/>
                  <a:pt x="7628" y="1529"/>
                  <a:pt x="7700" y="1502"/>
                </a:cubicBezTo>
                <a:cubicBezTo>
                  <a:pt x="7767" y="1476"/>
                  <a:pt x="7844" y="1491"/>
                  <a:pt x="7870" y="1534"/>
                </a:cubicBezTo>
                <a:cubicBezTo>
                  <a:pt x="7901" y="1583"/>
                  <a:pt x="7969" y="1565"/>
                  <a:pt x="8057" y="1485"/>
                </a:cubicBezTo>
                <a:cubicBezTo>
                  <a:pt x="8135" y="1415"/>
                  <a:pt x="8335" y="1346"/>
                  <a:pt x="8496" y="1339"/>
                </a:cubicBezTo>
                <a:cubicBezTo>
                  <a:pt x="8733" y="1330"/>
                  <a:pt x="8788" y="1301"/>
                  <a:pt x="8789" y="1177"/>
                </a:cubicBezTo>
                <a:cubicBezTo>
                  <a:pt x="8789" y="1093"/>
                  <a:pt x="8845" y="1013"/>
                  <a:pt x="8919" y="999"/>
                </a:cubicBezTo>
                <a:cubicBezTo>
                  <a:pt x="9083" y="967"/>
                  <a:pt x="9093" y="792"/>
                  <a:pt x="8935" y="732"/>
                </a:cubicBezTo>
                <a:cubicBezTo>
                  <a:pt x="8872" y="707"/>
                  <a:pt x="8821" y="631"/>
                  <a:pt x="8821" y="561"/>
                </a:cubicBezTo>
                <a:cubicBezTo>
                  <a:pt x="8821" y="473"/>
                  <a:pt x="8774" y="444"/>
                  <a:pt x="8667" y="472"/>
                </a:cubicBezTo>
                <a:cubicBezTo>
                  <a:pt x="8582" y="494"/>
                  <a:pt x="8497" y="480"/>
                  <a:pt x="8472" y="440"/>
                </a:cubicBezTo>
                <a:cubicBezTo>
                  <a:pt x="8447" y="400"/>
                  <a:pt x="8326" y="395"/>
                  <a:pt x="8195" y="415"/>
                </a:cubicBezTo>
                <a:close/>
                <a:moveTo>
                  <a:pt x="15038" y="918"/>
                </a:moveTo>
                <a:cubicBezTo>
                  <a:pt x="14956" y="918"/>
                  <a:pt x="14872" y="965"/>
                  <a:pt x="14819" y="1064"/>
                </a:cubicBezTo>
                <a:cubicBezTo>
                  <a:pt x="14771" y="1154"/>
                  <a:pt x="14653" y="1218"/>
                  <a:pt x="14542" y="1218"/>
                </a:cubicBezTo>
                <a:cubicBezTo>
                  <a:pt x="14299" y="1218"/>
                  <a:pt x="14295" y="1427"/>
                  <a:pt x="14534" y="1518"/>
                </a:cubicBezTo>
                <a:cubicBezTo>
                  <a:pt x="14768" y="1607"/>
                  <a:pt x="14925" y="1801"/>
                  <a:pt x="14819" y="1866"/>
                </a:cubicBezTo>
                <a:cubicBezTo>
                  <a:pt x="14697" y="1941"/>
                  <a:pt x="14727" y="2112"/>
                  <a:pt x="14867" y="2166"/>
                </a:cubicBezTo>
                <a:cubicBezTo>
                  <a:pt x="14936" y="2193"/>
                  <a:pt x="15038" y="2173"/>
                  <a:pt x="15095" y="2126"/>
                </a:cubicBezTo>
                <a:cubicBezTo>
                  <a:pt x="15235" y="2009"/>
                  <a:pt x="15420" y="2091"/>
                  <a:pt x="15501" y="2304"/>
                </a:cubicBezTo>
                <a:cubicBezTo>
                  <a:pt x="15556" y="2447"/>
                  <a:pt x="15630" y="2480"/>
                  <a:pt x="15916" y="2490"/>
                </a:cubicBezTo>
                <a:cubicBezTo>
                  <a:pt x="16141" y="2499"/>
                  <a:pt x="16273" y="2474"/>
                  <a:pt x="16298" y="2409"/>
                </a:cubicBezTo>
                <a:cubicBezTo>
                  <a:pt x="16321" y="2348"/>
                  <a:pt x="16420" y="2321"/>
                  <a:pt x="16542" y="2345"/>
                </a:cubicBezTo>
                <a:cubicBezTo>
                  <a:pt x="16701" y="2375"/>
                  <a:pt x="16737" y="2355"/>
                  <a:pt x="16737" y="2231"/>
                </a:cubicBezTo>
                <a:cubicBezTo>
                  <a:pt x="16737" y="2146"/>
                  <a:pt x="16686" y="2053"/>
                  <a:pt x="16623" y="2028"/>
                </a:cubicBezTo>
                <a:cubicBezTo>
                  <a:pt x="16560" y="2004"/>
                  <a:pt x="16509" y="1905"/>
                  <a:pt x="16509" y="1801"/>
                </a:cubicBezTo>
                <a:cubicBezTo>
                  <a:pt x="16509" y="1653"/>
                  <a:pt x="16461" y="1602"/>
                  <a:pt x="16298" y="1583"/>
                </a:cubicBezTo>
                <a:cubicBezTo>
                  <a:pt x="16150" y="1565"/>
                  <a:pt x="16079" y="1508"/>
                  <a:pt x="16046" y="1372"/>
                </a:cubicBezTo>
                <a:cubicBezTo>
                  <a:pt x="16003" y="1198"/>
                  <a:pt x="15923" y="1164"/>
                  <a:pt x="15696" y="1218"/>
                </a:cubicBezTo>
                <a:cubicBezTo>
                  <a:pt x="15468" y="1272"/>
                  <a:pt x="15262" y="1203"/>
                  <a:pt x="15225" y="1064"/>
                </a:cubicBezTo>
                <a:cubicBezTo>
                  <a:pt x="15199" y="965"/>
                  <a:pt x="15120" y="918"/>
                  <a:pt x="15038" y="918"/>
                </a:cubicBezTo>
                <a:close/>
                <a:moveTo>
                  <a:pt x="5123" y="1753"/>
                </a:moveTo>
                <a:cubicBezTo>
                  <a:pt x="5049" y="1770"/>
                  <a:pt x="4985" y="1825"/>
                  <a:pt x="4985" y="1899"/>
                </a:cubicBezTo>
                <a:cubicBezTo>
                  <a:pt x="4985" y="1978"/>
                  <a:pt x="4934" y="2082"/>
                  <a:pt x="4871" y="2134"/>
                </a:cubicBezTo>
                <a:cubicBezTo>
                  <a:pt x="4779" y="2210"/>
                  <a:pt x="4747" y="2210"/>
                  <a:pt x="4709" y="2109"/>
                </a:cubicBezTo>
                <a:cubicBezTo>
                  <a:pt x="4641" y="1932"/>
                  <a:pt x="4393" y="1952"/>
                  <a:pt x="4343" y="2142"/>
                </a:cubicBezTo>
                <a:cubicBezTo>
                  <a:pt x="4320" y="2231"/>
                  <a:pt x="4267" y="2283"/>
                  <a:pt x="4221" y="2255"/>
                </a:cubicBezTo>
                <a:cubicBezTo>
                  <a:pt x="4176" y="2227"/>
                  <a:pt x="4107" y="2288"/>
                  <a:pt x="4067" y="2393"/>
                </a:cubicBezTo>
                <a:cubicBezTo>
                  <a:pt x="4027" y="2497"/>
                  <a:pt x="3918" y="2609"/>
                  <a:pt x="3831" y="2636"/>
                </a:cubicBezTo>
                <a:cubicBezTo>
                  <a:pt x="3669" y="2688"/>
                  <a:pt x="3617" y="2935"/>
                  <a:pt x="3750" y="3017"/>
                </a:cubicBezTo>
                <a:cubicBezTo>
                  <a:pt x="3791" y="3042"/>
                  <a:pt x="3807" y="3168"/>
                  <a:pt x="3782" y="3293"/>
                </a:cubicBezTo>
                <a:cubicBezTo>
                  <a:pt x="3744" y="3486"/>
                  <a:pt x="3761" y="3520"/>
                  <a:pt x="3896" y="3520"/>
                </a:cubicBezTo>
                <a:cubicBezTo>
                  <a:pt x="3984" y="3520"/>
                  <a:pt x="4071" y="3477"/>
                  <a:pt x="4099" y="3431"/>
                </a:cubicBezTo>
                <a:cubicBezTo>
                  <a:pt x="4137" y="3371"/>
                  <a:pt x="4177" y="3371"/>
                  <a:pt x="4238" y="3431"/>
                </a:cubicBezTo>
                <a:cubicBezTo>
                  <a:pt x="4369" y="3562"/>
                  <a:pt x="4588" y="3531"/>
                  <a:pt x="4676" y="3366"/>
                </a:cubicBezTo>
                <a:cubicBezTo>
                  <a:pt x="4721" y="3282"/>
                  <a:pt x="4803" y="3237"/>
                  <a:pt x="4863" y="3260"/>
                </a:cubicBezTo>
                <a:cubicBezTo>
                  <a:pt x="4925" y="3284"/>
                  <a:pt x="5010" y="3229"/>
                  <a:pt x="5058" y="3139"/>
                </a:cubicBezTo>
                <a:cubicBezTo>
                  <a:pt x="5105" y="3051"/>
                  <a:pt x="5190" y="2977"/>
                  <a:pt x="5253" y="2977"/>
                </a:cubicBezTo>
                <a:cubicBezTo>
                  <a:pt x="5317" y="2977"/>
                  <a:pt x="5390" y="2921"/>
                  <a:pt x="5416" y="2847"/>
                </a:cubicBezTo>
                <a:cubicBezTo>
                  <a:pt x="5442" y="2773"/>
                  <a:pt x="5569" y="2615"/>
                  <a:pt x="5692" y="2499"/>
                </a:cubicBezTo>
                <a:cubicBezTo>
                  <a:pt x="5904" y="2299"/>
                  <a:pt x="5910" y="2272"/>
                  <a:pt x="5814" y="2053"/>
                </a:cubicBezTo>
                <a:cubicBezTo>
                  <a:pt x="5735" y="1871"/>
                  <a:pt x="5674" y="1825"/>
                  <a:pt x="5538" y="1850"/>
                </a:cubicBezTo>
                <a:cubicBezTo>
                  <a:pt x="5442" y="1868"/>
                  <a:pt x="5341" y="1854"/>
                  <a:pt x="5318" y="1818"/>
                </a:cubicBezTo>
                <a:cubicBezTo>
                  <a:pt x="5278" y="1753"/>
                  <a:pt x="5198" y="1736"/>
                  <a:pt x="5123" y="1753"/>
                </a:cubicBezTo>
                <a:close/>
                <a:moveTo>
                  <a:pt x="9553" y="2231"/>
                </a:moveTo>
                <a:cubicBezTo>
                  <a:pt x="9500" y="2241"/>
                  <a:pt x="9450" y="2276"/>
                  <a:pt x="9390" y="2336"/>
                </a:cubicBezTo>
                <a:cubicBezTo>
                  <a:pt x="9217" y="2509"/>
                  <a:pt x="9179" y="2895"/>
                  <a:pt x="9317" y="3058"/>
                </a:cubicBezTo>
                <a:cubicBezTo>
                  <a:pt x="9463" y="3231"/>
                  <a:pt x="9540" y="3453"/>
                  <a:pt x="9520" y="3658"/>
                </a:cubicBezTo>
                <a:cubicBezTo>
                  <a:pt x="9506" y="3796"/>
                  <a:pt x="9527" y="3830"/>
                  <a:pt x="9618" y="3795"/>
                </a:cubicBezTo>
                <a:cubicBezTo>
                  <a:pt x="9793" y="3728"/>
                  <a:pt x="9856" y="3891"/>
                  <a:pt x="9715" y="4047"/>
                </a:cubicBezTo>
                <a:cubicBezTo>
                  <a:pt x="9620" y="4152"/>
                  <a:pt x="9618" y="4201"/>
                  <a:pt x="9691" y="4274"/>
                </a:cubicBezTo>
                <a:cubicBezTo>
                  <a:pt x="9742" y="4325"/>
                  <a:pt x="9779" y="4439"/>
                  <a:pt x="9780" y="4533"/>
                </a:cubicBezTo>
                <a:cubicBezTo>
                  <a:pt x="9781" y="4627"/>
                  <a:pt x="9820" y="4703"/>
                  <a:pt x="9869" y="4703"/>
                </a:cubicBezTo>
                <a:cubicBezTo>
                  <a:pt x="10037" y="4704"/>
                  <a:pt x="10078" y="4820"/>
                  <a:pt x="9975" y="5011"/>
                </a:cubicBezTo>
                <a:cubicBezTo>
                  <a:pt x="9887" y="5176"/>
                  <a:pt x="9889" y="5222"/>
                  <a:pt x="10000" y="5344"/>
                </a:cubicBezTo>
                <a:cubicBezTo>
                  <a:pt x="10070" y="5421"/>
                  <a:pt x="10130" y="5518"/>
                  <a:pt x="10130" y="5562"/>
                </a:cubicBezTo>
                <a:cubicBezTo>
                  <a:pt x="10130" y="5607"/>
                  <a:pt x="10183" y="5666"/>
                  <a:pt x="10251" y="5692"/>
                </a:cubicBezTo>
                <a:cubicBezTo>
                  <a:pt x="10353" y="5731"/>
                  <a:pt x="10364" y="5758"/>
                  <a:pt x="10284" y="5854"/>
                </a:cubicBezTo>
                <a:cubicBezTo>
                  <a:pt x="10206" y="5948"/>
                  <a:pt x="10202" y="6010"/>
                  <a:pt x="10284" y="6162"/>
                </a:cubicBezTo>
                <a:cubicBezTo>
                  <a:pt x="10340" y="6266"/>
                  <a:pt x="10431" y="6357"/>
                  <a:pt x="10487" y="6357"/>
                </a:cubicBezTo>
                <a:cubicBezTo>
                  <a:pt x="10597" y="6357"/>
                  <a:pt x="10623" y="6257"/>
                  <a:pt x="10536" y="6170"/>
                </a:cubicBezTo>
                <a:cubicBezTo>
                  <a:pt x="10436" y="6071"/>
                  <a:pt x="10454" y="5900"/>
                  <a:pt x="10568" y="5806"/>
                </a:cubicBezTo>
                <a:cubicBezTo>
                  <a:pt x="10667" y="5724"/>
                  <a:pt x="10658" y="5692"/>
                  <a:pt x="10503" y="5571"/>
                </a:cubicBezTo>
                <a:cubicBezTo>
                  <a:pt x="10347" y="5449"/>
                  <a:pt x="10338" y="5418"/>
                  <a:pt x="10438" y="5335"/>
                </a:cubicBezTo>
                <a:cubicBezTo>
                  <a:pt x="10572" y="5225"/>
                  <a:pt x="10617" y="4773"/>
                  <a:pt x="10503" y="4703"/>
                </a:cubicBezTo>
                <a:cubicBezTo>
                  <a:pt x="10453" y="4672"/>
                  <a:pt x="10462" y="4618"/>
                  <a:pt x="10520" y="4549"/>
                </a:cubicBezTo>
                <a:cubicBezTo>
                  <a:pt x="10588" y="4467"/>
                  <a:pt x="10567" y="4396"/>
                  <a:pt x="10438" y="4233"/>
                </a:cubicBezTo>
                <a:cubicBezTo>
                  <a:pt x="10289" y="4043"/>
                  <a:pt x="10287" y="4014"/>
                  <a:pt x="10398" y="3933"/>
                </a:cubicBezTo>
                <a:cubicBezTo>
                  <a:pt x="10495" y="3862"/>
                  <a:pt x="10505" y="3779"/>
                  <a:pt x="10455" y="3544"/>
                </a:cubicBezTo>
                <a:cubicBezTo>
                  <a:pt x="10419" y="3381"/>
                  <a:pt x="10401" y="3122"/>
                  <a:pt x="10414" y="2969"/>
                </a:cubicBezTo>
                <a:cubicBezTo>
                  <a:pt x="10434" y="2737"/>
                  <a:pt x="10407" y="2681"/>
                  <a:pt x="10268" y="2644"/>
                </a:cubicBezTo>
                <a:cubicBezTo>
                  <a:pt x="10125" y="2607"/>
                  <a:pt x="10116" y="2587"/>
                  <a:pt x="10203" y="2482"/>
                </a:cubicBezTo>
                <a:cubicBezTo>
                  <a:pt x="10330" y="2329"/>
                  <a:pt x="10187" y="2125"/>
                  <a:pt x="10048" y="2263"/>
                </a:cubicBezTo>
                <a:cubicBezTo>
                  <a:pt x="9990" y="2322"/>
                  <a:pt x="9897" y="2328"/>
                  <a:pt x="9748" y="2272"/>
                </a:cubicBezTo>
                <a:cubicBezTo>
                  <a:pt x="9660" y="2239"/>
                  <a:pt x="9605" y="2221"/>
                  <a:pt x="9553" y="2231"/>
                </a:cubicBezTo>
                <a:close/>
                <a:moveTo>
                  <a:pt x="11349" y="2328"/>
                </a:moveTo>
                <a:lnTo>
                  <a:pt x="11023" y="2336"/>
                </a:lnTo>
                <a:lnTo>
                  <a:pt x="11007" y="3042"/>
                </a:lnTo>
                <a:cubicBezTo>
                  <a:pt x="11000" y="3431"/>
                  <a:pt x="11024" y="3768"/>
                  <a:pt x="11056" y="3787"/>
                </a:cubicBezTo>
                <a:cubicBezTo>
                  <a:pt x="11088" y="3807"/>
                  <a:pt x="11101" y="3887"/>
                  <a:pt x="11080" y="3966"/>
                </a:cubicBezTo>
                <a:cubicBezTo>
                  <a:pt x="11054" y="4065"/>
                  <a:pt x="11093" y="4121"/>
                  <a:pt x="11210" y="4152"/>
                </a:cubicBezTo>
                <a:cubicBezTo>
                  <a:pt x="11407" y="4203"/>
                  <a:pt x="11338" y="4363"/>
                  <a:pt x="11121" y="4363"/>
                </a:cubicBezTo>
                <a:cubicBezTo>
                  <a:pt x="10920" y="4363"/>
                  <a:pt x="10938" y="4560"/>
                  <a:pt x="11145" y="4671"/>
                </a:cubicBezTo>
                <a:cubicBezTo>
                  <a:pt x="11299" y="4753"/>
                  <a:pt x="11296" y="4771"/>
                  <a:pt x="11178" y="4857"/>
                </a:cubicBezTo>
                <a:cubicBezTo>
                  <a:pt x="10996" y="4990"/>
                  <a:pt x="11023" y="5179"/>
                  <a:pt x="11227" y="5238"/>
                </a:cubicBezTo>
                <a:lnTo>
                  <a:pt x="11397" y="5287"/>
                </a:lnTo>
                <a:lnTo>
                  <a:pt x="11227" y="5408"/>
                </a:lnTo>
                <a:cubicBezTo>
                  <a:pt x="11019" y="5554"/>
                  <a:pt x="11009" y="5652"/>
                  <a:pt x="11186" y="5781"/>
                </a:cubicBezTo>
                <a:cubicBezTo>
                  <a:pt x="11302" y="5866"/>
                  <a:pt x="11300" y="5905"/>
                  <a:pt x="11210" y="6073"/>
                </a:cubicBezTo>
                <a:cubicBezTo>
                  <a:pt x="11154" y="6179"/>
                  <a:pt x="11133" y="6302"/>
                  <a:pt x="11162" y="6349"/>
                </a:cubicBezTo>
                <a:cubicBezTo>
                  <a:pt x="11190" y="6395"/>
                  <a:pt x="11246" y="6430"/>
                  <a:pt x="11284" y="6430"/>
                </a:cubicBezTo>
                <a:cubicBezTo>
                  <a:pt x="11381" y="6430"/>
                  <a:pt x="11616" y="5913"/>
                  <a:pt x="11560" y="5822"/>
                </a:cubicBezTo>
                <a:cubicBezTo>
                  <a:pt x="11534" y="5780"/>
                  <a:pt x="11564" y="5714"/>
                  <a:pt x="11633" y="5676"/>
                </a:cubicBezTo>
                <a:cubicBezTo>
                  <a:pt x="11738" y="5617"/>
                  <a:pt x="11745" y="5581"/>
                  <a:pt x="11666" y="5433"/>
                </a:cubicBezTo>
                <a:cubicBezTo>
                  <a:pt x="11583" y="5278"/>
                  <a:pt x="11594" y="5240"/>
                  <a:pt x="11747" y="5125"/>
                </a:cubicBezTo>
                <a:cubicBezTo>
                  <a:pt x="11856" y="5043"/>
                  <a:pt x="11906" y="4950"/>
                  <a:pt x="11877" y="4873"/>
                </a:cubicBezTo>
                <a:cubicBezTo>
                  <a:pt x="11851" y="4806"/>
                  <a:pt x="11862" y="4727"/>
                  <a:pt x="11901" y="4703"/>
                </a:cubicBezTo>
                <a:cubicBezTo>
                  <a:pt x="11940" y="4679"/>
                  <a:pt x="11964" y="4541"/>
                  <a:pt x="11958" y="4395"/>
                </a:cubicBezTo>
                <a:cubicBezTo>
                  <a:pt x="11953" y="4248"/>
                  <a:pt x="12004" y="4073"/>
                  <a:pt x="12072" y="3998"/>
                </a:cubicBezTo>
                <a:cubicBezTo>
                  <a:pt x="12143" y="3920"/>
                  <a:pt x="12189" y="3731"/>
                  <a:pt x="12186" y="3552"/>
                </a:cubicBezTo>
                <a:cubicBezTo>
                  <a:pt x="12183" y="3384"/>
                  <a:pt x="12200" y="3194"/>
                  <a:pt x="12226" y="3131"/>
                </a:cubicBezTo>
                <a:cubicBezTo>
                  <a:pt x="12293" y="2972"/>
                  <a:pt x="12331" y="2521"/>
                  <a:pt x="12275" y="2539"/>
                </a:cubicBezTo>
                <a:cubicBezTo>
                  <a:pt x="12250" y="2547"/>
                  <a:pt x="12174" y="2507"/>
                  <a:pt x="12104" y="2450"/>
                </a:cubicBezTo>
                <a:cubicBezTo>
                  <a:pt x="12035" y="2392"/>
                  <a:pt x="11923" y="2369"/>
                  <a:pt x="11861" y="2393"/>
                </a:cubicBezTo>
                <a:cubicBezTo>
                  <a:pt x="11798" y="2417"/>
                  <a:pt x="11734" y="2409"/>
                  <a:pt x="11714" y="2377"/>
                </a:cubicBezTo>
                <a:cubicBezTo>
                  <a:pt x="11694" y="2345"/>
                  <a:pt x="11528" y="2324"/>
                  <a:pt x="11349" y="2328"/>
                </a:cubicBezTo>
                <a:close/>
                <a:moveTo>
                  <a:pt x="13169" y="2547"/>
                </a:moveTo>
                <a:cubicBezTo>
                  <a:pt x="13029" y="2601"/>
                  <a:pt x="13005" y="2795"/>
                  <a:pt x="13128" y="2871"/>
                </a:cubicBezTo>
                <a:cubicBezTo>
                  <a:pt x="13227" y="2932"/>
                  <a:pt x="13001" y="3212"/>
                  <a:pt x="12852" y="3212"/>
                </a:cubicBezTo>
                <a:cubicBezTo>
                  <a:pt x="12681" y="3212"/>
                  <a:pt x="12640" y="3367"/>
                  <a:pt x="12779" y="3520"/>
                </a:cubicBezTo>
                <a:cubicBezTo>
                  <a:pt x="12903" y="3657"/>
                  <a:pt x="12907" y="3668"/>
                  <a:pt x="12787" y="3714"/>
                </a:cubicBezTo>
                <a:cubicBezTo>
                  <a:pt x="12716" y="3742"/>
                  <a:pt x="12665" y="3824"/>
                  <a:pt x="12673" y="3893"/>
                </a:cubicBezTo>
                <a:cubicBezTo>
                  <a:pt x="12682" y="3961"/>
                  <a:pt x="12665" y="4078"/>
                  <a:pt x="12633" y="4152"/>
                </a:cubicBezTo>
                <a:cubicBezTo>
                  <a:pt x="12600" y="4226"/>
                  <a:pt x="12593" y="4335"/>
                  <a:pt x="12616" y="4395"/>
                </a:cubicBezTo>
                <a:cubicBezTo>
                  <a:pt x="12640" y="4456"/>
                  <a:pt x="12589" y="4594"/>
                  <a:pt x="12503" y="4703"/>
                </a:cubicBezTo>
                <a:cubicBezTo>
                  <a:pt x="12373" y="4868"/>
                  <a:pt x="12355" y="4935"/>
                  <a:pt x="12421" y="5125"/>
                </a:cubicBezTo>
                <a:cubicBezTo>
                  <a:pt x="12489" y="5319"/>
                  <a:pt x="12484" y="5364"/>
                  <a:pt x="12356" y="5433"/>
                </a:cubicBezTo>
                <a:cubicBezTo>
                  <a:pt x="12171" y="5532"/>
                  <a:pt x="12165" y="5652"/>
                  <a:pt x="12340" y="5781"/>
                </a:cubicBezTo>
                <a:cubicBezTo>
                  <a:pt x="12468" y="5875"/>
                  <a:pt x="12468" y="5886"/>
                  <a:pt x="12340" y="5935"/>
                </a:cubicBezTo>
                <a:cubicBezTo>
                  <a:pt x="12266" y="5964"/>
                  <a:pt x="12202" y="6020"/>
                  <a:pt x="12202" y="6065"/>
                </a:cubicBezTo>
                <a:cubicBezTo>
                  <a:pt x="12202" y="6110"/>
                  <a:pt x="12142" y="6214"/>
                  <a:pt x="12072" y="6292"/>
                </a:cubicBezTo>
                <a:cubicBezTo>
                  <a:pt x="11952" y="6424"/>
                  <a:pt x="11960" y="6445"/>
                  <a:pt x="12129" y="6624"/>
                </a:cubicBezTo>
                <a:cubicBezTo>
                  <a:pt x="12228" y="6729"/>
                  <a:pt x="12372" y="6811"/>
                  <a:pt x="12454" y="6811"/>
                </a:cubicBezTo>
                <a:cubicBezTo>
                  <a:pt x="12573" y="6811"/>
                  <a:pt x="12598" y="6769"/>
                  <a:pt x="12568" y="6608"/>
                </a:cubicBezTo>
                <a:cubicBezTo>
                  <a:pt x="12538" y="6454"/>
                  <a:pt x="12566" y="6403"/>
                  <a:pt x="12681" y="6373"/>
                </a:cubicBezTo>
                <a:cubicBezTo>
                  <a:pt x="12787" y="6345"/>
                  <a:pt x="12815" y="6284"/>
                  <a:pt x="12787" y="6178"/>
                </a:cubicBezTo>
                <a:cubicBezTo>
                  <a:pt x="12760" y="6074"/>
                  <a:pt x="12794" y="6018"/>
                  <a:pt x="12893" y="5992"/>
                </a:cubicBezTo>
                <a:cubicBezTo>
                  <a:pt x="13005" y="5963"/>
                  <a:pt x="13034" y="5882"/>
                  <a:pt x="13031" y="5635"/>
                </a:cubicBezTo>
                <a:cubicBezTo>
                  <a:pt x="13027" y="5365"/>
                  <a:pt x="13069" y="5290"/>
                  <a:pt x="13307" y="5084"/>
                </a:cubicBezTo>
                <a:cubicBezTo>
                  <a:pt x="13622" y="4812"/>
                  <a:pt x="13635" y="4773"/>
                  <a:pt x="13462" y="4582"/>
                </a:cubicBezTo>
                <a:cubicBezTo>
                  <a:pt x="13287" y="4389"/>
                  <a:pt x="13369" y="4218"/>
                  <a:pt x="13616" y="4266"/>
                </a:cubicBezTo>
                <a:cubicBezTo>
                  <a:pt x="13746" y="4290"/>
                  <a:pt x="13819" y="4265"/>
                  <a:pt x="13819" y="4201"/>
                </a:cubicBezTo>
                <a:cubicBezTo>
                  <a:pt x="13819" y="4146"/>
                  <a:pt x="13876" y="4038"/>
                  <a:pt x="13949" y="3958"/>
                </a:cubicBezTo>
                <a:cubicBezTo>
                  <a:pt x="14075" y="3818"/>
                  <a:pt x="14074" y="3807"/>
                  <a:pt x="13909" y="3682"/>
                </a:cubicBezTo>
                <a:cubicBezTo>
                  <a:pt x="13724" y="3543"/>
                  <a:pt x="13756" y="3439"/>
                  <a:pt x="13982" y="3439"/>
                </a:cubicBezTo>
                <a:cubicBezTo>
                  <a:pt x="14171" y="3439"/>
                  <a:pt x="14233" y="3300"/>
                  <a:pt x="14112" y="3155"/>
                </a:cubicBezTo>
                <a:cubicBezTo>
                  <a:pt x="14056" y="3088"/>
                  <a:pt x="14007" y="2980"/>
                  <a:pt x="14006" y="2912"/>
                </a:cubicBezTo>
                <a:cubicBezTo>
                  <a:pt x="14005" y="2844"/>
                  <a:pt x="13956" y="2780"/>
                  <a:pt x="13892" y="2774"/>
                </a:cubicBezTo>
                <a:cubicBezTo>
                  <a:pt x="13829" y="2768"/>
                  <a:pt x="13748" y="2760"/>
                  <a:pt x="13705" y="2750"/>
                </a:cubicBezTo>
                <a:cubicBezTo>
                  <a:pt x="13663" y="2740"/>
                  <a:pt x="13581" y="2731"/>
                  <a:pt x="13527" y="2725"/>
                </a:cubicBezTo>
                <a:cubicBezTo>
                  <a:pt x="13472" y="2720"/>
                  <a:pt x="13401" y="2663"/>
                  <a:pt x="13364" y="2604"/>
                </a:cubicBezTo>
                <a:cubicBezTo>
                  <a:pt x="13327" y="2545"/>
                  <a:pt x="13237" y="2521"/>
                  <a:pt x="13169" y="2547"/>
                </a:cubicBezTo>
                <a:close/>
                <a:moveTo>
                  <a:pt x="7992" y="2685"/>
                </a:moveTo>
                <a:cubicBezTo>
                  <a:pt x="7925" y="2701"/>
                  <a:pt x="7862" y="2758"/>
                  <a:pt x="7822" y="2863"/>
                </a:cubicBezTo>
                <a:cubicBezTo>
                  <a:pt x="7742" y="3073"/>
                  <a:pt x="7668" y="3100"/>
                  <a:pt x="7537" y="2969"/>
                </a:cubicBezTo>
                <a:cubicBezTo>
                  <a:pt x="7450" y="2882"/>
                  <a:pt x="7285" y="2935"/>
                  <a:pt x="7285" y="3050"/>
                </a:cubicBezTo>
                <a:cubicBezTo>
                  <a:pt x="7285" y="3084"/>
                  <a:pt x="7355" y="3133"/>
                  <a:pt x="7440" y="3155"/>
                </a:cubicBezTo>
                <a:cubicBezTo>
                  <a:pt x="7544" y="3182"/>
                  <a:pt x="7578" y="3232"/>
                  <a:pt x="7545" y="3317"/>
                </a:cubicBezTo>
                <a:cubicBezTo>
                  <a:pt x="7519" y="3386"/>
                  <a:pt x="7553" y="3504"/>
                  <a:pt x="7618" y="3577"/>
                </a:cubicBezTo>
                <a:cubicBezTo>
                  <a:pt x="7684" y="3649"/>
                  <a:pt x="7776" y="3795"/>
                  <a:pt x="7822" y="3901"/>
                </a:cubicBezTo>
                <a:cubicBezTo>
                  <a:pt x="7929" y="4152"/>
                  <a:pt x="8076" y="4384"/>
                  <a:pt x="8171" y="4452"/>
                </a:cubicBezTo>
                <a:cubicBezTo>
                  <a:pt x="8213" y="4482"/>
                  <a:pt x="8244" y="4571"/>
                  <a:pt x="8244" y="4646"/>
                </a:cubicBezTo>
                <a:cubicBezTo>
                  <a:pt x="8245" y="4728"/>
                  <a:pt x="8307" y="4784"/>
                  <a:pt x="8390" y="4784"/>
                </a:cubicBezTo>
                <a:cubicBezTo>
                  <a:pt x="8603" y="4785"/>
                  <a:pt x="8704" y="5022"/>
                  <a:pt x="8537" y="5125"/>
                </a:cubicBezTo>
                <a:cubicBezTo>
                  <a:pt x="8410" y="5202"/>
                  <a:pt x="8416" y="5213"/>
                  <a:pt x="8577" y="5327"/>
                </a:cubicBezTo>
                <a:cubicBezTo>
                  <a:pt x="8672" y="5395"/>
                  <a:pt x="8748" y="5490"/>
                  <a:pt x="8748" y="5538"/>
                </a:cubicBezTo>
                <a:cubicBezTo>
                  <a:pt x="8748" y="5586"/>
                  <a:pt x="8818" y="5672"/>
                  <a:pt x="8902" y="5725"/>
                </a:cubicBezTo>
                <a:cubicBezTo>
                  <a:pt x="8987" y="5777"/>
                  <a:pt x="9057" y="5880"/>
                  <a:pt x="9057" y="5960"/>
                </a:cubicBezTo>
                <a:cubicBezTo>
                  <a:pt x="9057" y="6039"/>
                  <a:pt x="9107" y="6130"/>
                  <a:pt x="9171" y="6154"/>
                </a:cubicBezTo>
                <a:cubicBezTo>
                  <a:pt x="9234" y="6178"/>
                  <a:pt x="9284" y="6246"/>
                  <a:pt x="9284" y="6308"/>
                </a:cubicBezTo>
                <a:cubicBezTo>
                  <a:pt x="9284" y="6370"/>
                  <a:pt x="9361" y="6478"/>
                  <a:pt x="9455" y="6543"/>
                </a:cubicBezTo>
                <a:cubicBezTo>
                  <a:pt x="9687" y="6706"/>
                  <a:pt x="9821" y="6687"/>
                  <a:pt x="9821" y="6503"/>
                </a:cubicBezTo>
                <a:cubicBezTo>
                  <a:pt x="9821" y="6405"/>
                  <a:pt x="9772" y="6357"/>
                  <a:pt x="9683" y="6357"/>
                </a:cubicBezTo>
                <a:cubicBezTo>
                  <a:pt x="9451" y="6357"/>
                  <a:pt x="9422" y="6252"/>
                  <a:pt x="9609" y="6105"/>
                </a:cubicBezTo>
                <a:cubicBezTo>
                  <a:pt x="9773" y="5978"/>
                  <a:pt x="9774" y="5960"/>
                  <a:pt x="9650" y="5887"/>
                </a:cubicBezTo>
                <a:cubicBezTo>
                  <a:pt x="9576" y="5843"/>
                  <a:pt x="9512" y="5748"/>
                  <a:pt x="9512" y="5676"/>
                </a:cubicBezTo>
                <a:cubicBezTo>
                  <a:pt x="9512" y="5604"/>
                  <a:pt x="9464" y="5444"/>
                  <a:pt x="9398" y="5319"/>
                </a:cubicBezTo>
                <a:cubicBezTo>
                  <a:pt x="9333" y="5194"/>
                  <a:pt x="9294" y="5022"/>
                  <a:pt x="9317" y="4930"/>
                </a:cubicBezTo>
                <a:cubicBezTo>
                  <a:pt x="9347" y="4810"/>
                  <a:pt x="9319" y="4747"/>
                  <a:pt x="9211" y="4719"/>
                </a:cubicBezTo>
                <a:cubicBezTo>
                  <a:pt x="9104" y="4692"/>
                  <a:pt x="9075" y="4642"/>
                  <a:pt x="9106" y="4525"/>
                </a:cubicBezTo>
                <a:cubicBezTo>
                  <a:pt x="9129" y="4436"/>
                  <a:pt x="9106" y="4302"/>
                  <a:pt x="9049" y="4233"/>
                </a:cubicBezTo>
                <a:cubicBezTo>
                  <a:pt x="8991" y="4164"/>
                  <a:pt x="8954" y="4025"/>
                  <a:pt x="8967" y="3925"/>
                </a:cubicBezTo>
                <a:cubicBezTo>
                  <a:pt x="8986" y="3787"/>
                  <a:pt x="8955" y="3747"/>
                  <a:pt x="8837" y="3747"/>
                </a:cubicBezTo>
                <a:cubicBezTo>
                  <a:pt x="8620" y="3747"/>
                  <a:pt x="8545" y="3595"/>
                  <a:pt x="8740" y="3544"/>
                </a:cubicBezTo>
                <a:cubicBezTo>
                  <a:pt x="8829" y="3521"/>
                  <a:pt x="8902" y="3445"/>
                  <a:pt x="8902" y="3382"/>
                </a:cubicBezTo>
                <a:cubicBezTo>
                  <a:pt x="8902" y="3305"/>
                  <a:pt x="8851" y="3282"/>
                  <a:pt x="8748" y="3309"/>
                </a:cubicBezTo>
                <a:cubicBezTo>
                  <a:pt x="8566" y="3357"/>
                  <a:pt x="8464" y="3236"/>
                  <a:pt x="8585" y="3115"/>
                </a:cubicBezTo>
                <a:cubicBezTo>
                  <a:pt x="8744" y="2957"/>
                  <a:pt x="8686" y="2808"/>
                  <a:pt x="8480" y="2847"/>
                </a:cubicBezTo>
                <a:cubicBezTo>
                  <a:pt x="8371" y="2868"/>
                  <a:pt x="8253" y="2833"/>
                  <a:pt x="8203" y="2774"/>
                </a:cubicBezTo>
                <a:cubicBezTo>
                  <a:pt x="8136" y="2694"/>
                  <a:pt x="8059" y="2669"/>
                  <a:pt x="7992" y="2685"/>
                </a:cubicBezTo>
                <a:close/>
                <a:moveTo>
                  <a:pt x="17907" y="3374"/>
                </a:moveTo>
                <a:lnTo>
                  <a:pt x="17899" y="3682"/>
                </a:lnTo>
                <a:cubicBezTo>
                  <a:pt x="17895" y="3924"/>
                  <a:pt x="17925" y="3975"/>
                  <a:pt x="18029" y="3958"/>
                </a:cubicBezTo>
                <a:cubicBezTo>
                  <a:pt x="18123" y="3942"/>
                  <a:pt x="18156" y="3986"/>
                  <a:pt x="18143" y="4112"/>
                </a:cubicBezTo>
                <a:cubicBezTo>
                  <a:pt x="18116" y="4361"/>
                  <a:pt x="18406" y="4634"/>
                  <a:pt x="18581" y="4525"/>
                </a:cubicBezTo>
                <a:cubicBezTo>
                  <a:pt x="18736" y="4428"/>
                  <a:pt x="18809" y="4480"/>
                  <a:pt x="18809" y="4679"/>
                </a:cubicBezTo>
                <a:cubicBezTo>
                  <a:pt x="18809" y="4901"/>
                  <a:pt x="19066" y="4844"/>
                  <a:pt x="19175" y="4598"/>
                </a:cubicBezTo>
                <a:cubicBezTo>
                  <a:pt x="19243" y="4444"/>
                  <a:pt x="19252" y="4329"/>
                  <a:pt x="19199" y="4201"/>
                </a:cubicBezTo>
                <a:cubicBezTo>
                  <a:pt x="19098" y="3956"/>
                  <a:pt x="18876" y="3699"/>
                  <a:pt x="18711" y="3641"/>
                </a:cubicBezTo>
                <a:cubicBezTo>
                  <a:pt x="18638" y="3616"/>
                  <a:pt x="18581" y="3553"/>
                  <a:pt x="18581" y="3496"/>
                </a:cubicBezTo>
                <a:cubicBezTo>
                  <a:pt x="18581" y="3423"/>
                  <a:pt x="18472" y="3386"/>
                  <a:pt x="18240" y="3382"/>
                </a:cubicBezTo>
                <a:lnTo>
                  <a:pt x="17907" y="3374"/>
                </a:lnTo>
                <a:close/>
                <a:moveTo>
                  <a:pt x="6424" y="3455"/>
                </a:moveTo>
                <a:cubicBezTo>
                  <a:pt x="6391" y="3466"/>
                  <a:pt x="6357" y="3507"/>
                  <a:pt x="6310" y="3577"/>
                </a:cubicBezTo>
                <a:cubicBezTo>
                  <a:pt x="6245" y="3671"/>
                  <a:pt x="6149" y="3747"/>
                  <a:pt x="6090" y="3747"/>
                </a:cubicBezTo>
                <a:cubicBezTo>
                  <a:pt x="6032" y="3747"/>
                  <a:pt x="5985" y="3801"/>
                  <a:pt x="5985" y="3868"/>
                </a:cubicBezTo>
                <a:cubicBezTo>
                  <a:pt x="5985" y="3936"/>
                  <a:pt x="5910" y="4007"/>
                  <a:pt x="5822" y="4030"/>
                </a:cubicBezTo>
                <a:cubicBezTo>
                  <a:pt x="5684" y="4067"/>
                  <a:pt x="5672" y="4116"/>
                  <a:pt x="5717" y="4355"/>
                </a:cubicBezTo>
                <a:cubicBezTo>
                  <a:pt x="5780" y="4692"/>
                  <a:pt x="5795" y="4708"/>
                  <a:pt x="5928" y="4598"/>
                </a:cubicBezTo>
                <a:cubicBezTo>
                  <a:pt x="6058" y="4490"/>
                  <a:pt x="6131" y="4560"/>
                  <a:pt x="6131" y="4784"/>
                </a:cubicBezTo>
                <a:cubicBezTo>
                  <a:pt x="6131" y="4878"/>
                  <a:pt x="6190" y="4979"/>
                  <a:pt x="6253" y="5003"/>
                </a:cubicBezTo>
                <a:cubicBezTo>
                  <a:pt x="6316" y="5027"/>
                  <a:pt x="6367" y="5101"/>
                  <a:pt x="6367" y="5165"/>
                </a:cubicBezTo>
                <a:cubicBezTo>
                  <a:pt x="6367" y="5251"/>
                  <a:pt x="6437" y="5277"/>
                  <a:pt x="6619" y="5263"/>
                </a:cubicBezTo>
                <a:cubicBezTo>
                  <a:pt x="6848" y="5245"/>
                  <a:pt x="6860" y="5261"/>
                  <a:pt x="6838" y="5449"/>
                </a:cubicBezTo>
                <a:cubicBezTo>
                  <a:pt x="6819" y="5613"/>
                  <a:pt x="6850" y="5656"/>
                  <a:pt x="6993" y="5676"/>
                </a:cubicBezTo>
                <a:cubicBezTo>
                  <a:pt x="7111" y="5693"/>
                  <a:pt x="7171" y="5752"/>
                  <a:pt x="7171" y="5854"/>
                </a:cubicBezTo>
                <a:cubicBezTo>
                  <a:pt x="7171" y="5957"/>
                  <a:pt x="7228" y="6015"/>
                  <a:pt x="7350" y="6033"/>
                </a:cubicBezTo>
                <a:cubicBezTo>
                  <a:pt x="7450" y="6047"/>
                  <a:pt x="7556" y="6122"/>
                  <a:pt x="7578" y="6203"/>
                </a:cubicBezTo>
                <a:cubicBezTo>
                  <a:pt x="7599" y="6284"/>
                  <a:pt x="7646" y="6357"/>
                  <a:pt x="7691" y="6357"/>
                </a:cubicBezTo>
                <a:cubicBezTo>
                  <a:pt x="7834" y="6357"/>
                  <a:pt x="8124" y="6675"/>
                  <a:pt x="8082" y="6786"/>
                </a:cubicBezTo>
                <a:cubicBezTo>
                  <a:pt x="8034" y="6909"/>
                  <a:pt x="8251" y="6930"/>
                  <a:pt x="8325" y="6811"/>
                </a:cubicBezTo>
                <a:cubicBezTo>
                  <a:pt x="8357" y="6760"/>
                  <a:pt x="8425" y="6763"/>
                  <a:pt x="8529" y="6819"/>
                </a:cubicBezTo>
                <a:cubicBezTo>
                  <a:pt x="8644" y="6880"/>
                  <a:pt x="8664" y="6927"/>
                  <a:pt x="8602" y="6989"/>
                </a:cubicBezTo>
                <a:cubicBezTo>
                  <a:pt x="8555" y="7036"/>
                  <a:pt x="8520" y="7121"/>
                  <a:pt x="8520" y="7175"/>
                </a:cubicBezTo>
                <a:cubicBezTo>
                  <a:pt x="8520" y="7334"/>
                  <a:pt x="8745" y="7291"/>
                  <a:pt x="8902" y="7102"/>
                </a:cubicBezTo>
                <a:cubicBezTo>
                  <a:pt x="9061" y="6912"/>
                  <a:pt x="9095" y="6744"/>
                  <a:pt x="8976" y="6730"/>
                </a:cubicBezTo>
                <a:cubicBezTo>
                  <a:pt x="8933" y="6724"/>
                  <a:pt x="8870" y="6711"/>
                  <a:pt x="8829" y="6705"/>
                </a:cubicBezTo>
                <a:cubicBezTo>
                  <a:pt x="8711" y="6690"/>
                  <a:pt x="8528" y="6408"/>
                  <a:pt x="8569" y="6300"/>
                </a:cubicBezTo>
                <a:cubicBezTo>
                  <a:pt x="8590" y="6246"/>
                  <a:pt x="8573" y="6203"/>
                  <a:pt x="8529" y="6203"/>
                </a:cubicBezTo>
                <a:cubicBezTo>
                  <a:pt x="8484" y="6203"/>
                  <a:pt x="8383" y="6069"/>
                  <a:pt x="8309" y="5911"/>
                </a:cubicBezTo>
                <a:cubicBezTo>
                  <a:pt x="8235" y="5753"/>
                  <a:pt x="8137" y="5596"/>
                  <a:pt x="8082" y="5562"/>
                </a:cubicBezTo>
                <a:cubicBezTo>
                  <a:pt x="8026" y="5529"/>
                  <a:pt x="7976" y="5439"/>
                  <a:pt x="7976" y="5360"/>
                </a:cubicBezTo>
                <a:cubicBezTo>
                  <a:pt x="7976" y="5269"/>
                  <a:pt x="7915" y="5205"/>
                  <a:pt x="7805" y="5190"/>
                </a:cubicBezTo>
                <a:cubicBezTo>
                  <a:pt x="7669" y="5170"/>
                  <a:pt x="7641" y="5118"/>
                  <a:pt x="7659" y="4963"/>
                </a:cubicBezTo>
                <a:cubicBezTo>
                  <a:pt x="7672" y="4852"/>
                  <a:pt x="7628" y="4726"/>
                  <a:pt x="7561" y="4671"/>
                </a:cubicBezTo>
                <a:cubicBezTo>
                  <a:pt x="7496" y="4617"/>
                  <a:pt x="7440" y="4529"/>
                  <a:pt x="7440" y="4476"/>
                </a:cubicBezTo>
                <a:cubicBezTo>
                  <a:pt x="7440" y="4423"/>
                  <a:pt x="7363" y="4355"/>
                  <a:pt x="7269" y="4330"/>
                </a:cubicBezTo>
                <a:cubicBezTo>
                  <a:pt x="7133" y="4295"/>
                  <a:pt x="7121" y="4267"/>
                  <a:pt x="7196" y="4193"/>
                </a:cubicBezTo>
                <a:cubicBezTo>
                  <a:pt x="7336" y="4052"/>
                  <a:pt x="7312" y="3982"/>
                  <a:pt x="7098" y="3901"/>
                </a:cubicBezTo>
                <a:cubicBezTo>
                  <a:pt x="6993" y="3861"/>
                  <a:pt x="6903" y="3771"/>
                  <a:pt x="6903" y="3706"/>
                </a:cubicBezTo>
                <a:cubicBezTo>
                  <a:pt x="6903" y="3642"/>
                  <a:pt x="6841" y="3593"/>
                  <a:pt x="6765" y="3593"/>
                </a:cubicBezTo>
                <a:cubicBezTo>
                  <a:pt x="6689" y="3593"/>
                  <a:pt x="6584" y="3548"/>
                  <a:pt x="6529" y="3496"/>
                </a:cubicBezTo>
                <a:cubicBezTo>
                  <a:pt x="6489" y="3457"/>
                  <a:pt x="6456" y="3444"/>
                  <a:pt x="6424" y="3455"/>
                </a:cubicBezTo>
                <a:close/>
                <a:moveTo>
                  <a:pt x="14924" y="3520"/>
                </a:moveTo>
                <a:cubicBezTo>
                  <a:pt x="14867" y="3530"/>
                  <a:pt x="14819" y="3575"/>
                  <a:pt x="14819" y="3641"/>
                </a:cubicBezTo>
                <a:cubicBezTo>
                  <a:pt x="14819" y="3709"/>
                  <a:pt x="14743" y="3781"/>
                  <a:pt x="14656" y="3804"/>
                </a:cubicBezTo>
                <a:cubicBezTo>
                  <a:pt x="14553" y="3830"/>
                  <a:pt x="14502" y="3900"/>
                  <a:pt x="14510" y="4006"/>
                </a:cubicBezTo>
                <a:cubicBezTo>
                  <a:pt x="14533" y="4305"/>
                  <a:pt x="14508" y="4362"/>
                  <a:pt x="14315" y="4436"/>
                </a:cubicBezTo>
                <a:cubicBezTo>
                  <a:pt x="14119" y="4510"/>
                  <a:pt x="14067" y="4625"/>
                  <a:pt x="14193" y="4703"/>
                </a:cubicBezTo>
                <a:cubicBezTo>
                  <a:pt x="14296" y="4767"/>
                  <a:pt x="14054" y="5206"/>
                  <a:pt x="13917" y="5206"/>
                </a:cubicBezTo>
                <a:cubicBezTo>
                  <a:pt x="13827" y="5206"/>
                  <a:pt x="13820" y="5260"/>
                  <a:pt x="13860" y="5441"/>
                </a:cubicBezTo>
                <a:cubicBezTo>
                  <a:pt x="13903" y="5638"/>
                  <a:pt x="13881" y="5681"/>
                  <a:pt x="13746" y="5716"/>
                </a:cubicBezTo>
                <a:cubicBezTo>
                  <a:pt x="13657" y="5740"/>
                  <a:pt x="13583" y="5816"/>
                  <a:pt x="13583" y="5887"/>
                </a:cubicBezTo>
                <a:cubicBezTo>
                  <a:pt x="13583" y="5958"/>
                  <a:pt x="13544" y="6056"/>
                  <a:pt x="13494" y="6105"/>
                </a:cubicBezTo>
                <a:cubicBezTo>
                  <a:pt x="13425" y="6175"/>
                  <a:pt x="13438" y="6233"/>
                  <a:pt x="13543" y="6349"/>
                </a:cubicBezTo>
                <a:cubicBezTo>
                  <a:pt x="13712" y="6535"/>
                  <a:pt x="13649" y="6646"/>
                  <a:pt x="13405" y="6600"/>
                </a:cubicBezTo>
                <a:cubicBezTo>
                  <a:pt x="13234" y="6567"/>
                  <a:pt x="13222" y="6594"/>
                  <a:pt x="13218" y="6884"/>
                </a:cubicBezTo>
                <a:cubicBezTo>
                  <a:pt x="13215" y="7107"/>
                  <a:pt x="13245" y="7200"/>
                  <a:pt x="13323" y="7200"/>
                </a:cubicBezTo>
                <a:cubicBezTo>
                  <a:pt x="13384" y="7200"/>
                  <a:pt x="13429" y="7133"/>
                  <a:pt x="13429" y="7054"/>
                </a:cubicBezTo>
                <a:cubicBezTo>
                  <a:pt x="13429" y="6879"/>
                  <a:pt x="13623" y="6707"/>
                  <a:pt x="13738" y="6778"/>
                </a:cubicBezTo>
                <a:cubicBezTo>
                  <a:pt x="13840" y="6841"/>
                  <a:pt x="14065" y="6671"/>
                  <a:pt x="14006" y="6576"/>
                </a:cubicBezTo>
                <a:cubicBezTo>
                  <a:pt x="13947" y="6480"/>
                  <a:pt x="14414" y="6022"/>
                  <a:pt x="14510" y="6081"/>
                </a:cubicBezTo>
                <a:cubicBezTo>
                  <a:pt x="14553" y="6108"/>
                  <a:pt x="14615" y="6043"/>
                  <a:pt x="14656" y="5935"/>
                </a:cubicBezTo>
                <a:cubicBezTo>
                  <a:pt x="14697" y="5827"/>
                  <a:pt x="14771" y="5741"/>
                  <a:pt x="14819" y="5741"/>
                </a:cubicBezTo>
                <a:cubicBezTo>
                  <a:pt x="14867" y="5741"/>
                  <a:pt x="14884" y="5684"/>
                  <a:pt x="14859" y="5619"/>
                </a:cubicBezTo>
                <a:cubicBezTo>
                  <a:pt x="14832" y="5548"/>
                  <a:pt x="14868" y="5487"/>
                  <a:pt x="14949" y="5457"/>
                </a:cubicBezTo>
                <a:cubicBezTo>
                  <a:pt x="15145" y="5383"/>
                  <a:pt x="15526" y="4986"/>
                  <a:pt x="15477" y="4906"/>
                </a:cubicBezTo>
                <a:cubicBezTo>
                  <a:pt x="15431" y="4831"/>
                  <a:pt x="15632" y="4636"/>
                  <a:pt x="15770" y="4622"/>
                </a:cubicBezTo>
                <a:cubicBezTo>
                  <a:pt x="15817" y="4617"/>
                  <a:pt x="15899" y="4604"/>
                  <a:pt x="15956" y="4598"/>
                </a:cubicBezTo>
                <a:cubicBezTo>
                  <a:pt x="16025" y="4590"/>
                  <a:pt x="16054" y="4521"/>
                  <a:pt x="16030" y="4395"/>
                </a:cubicBezTo>
                <a:cubicBezTo>
                  <a:pt x="16009" y="4286"/>
                  <a:pt x="16035" y="4169"/>
                  <a:pt x="16095" y="4120"/>
                </a:cubicBezTo>
                <a:cubicBezTo>
                  <a:pt x="16279" y="3967"/>
                  <a:pt x="16223" y="3798"/>
                  <a:pt x="16005" y="3852"/>
                </a:cubicBezTo>
                <a:cubicBezTo>
                  <a:pt x="15856" y="3890"/>
                  <a:pt x="15765" y="3852"/>
                  <a:pt x="15615" y="3690"/>
                </a:cubicBezTo>
                <a:cubicBezTo>
                  <a:pt x="15451" y="3513"/>
                  <a:pt x="15397" y="3500"/>
                  <a:pt x="15274" y="3577"/>
                </a:cubicBezTo>
                <a:cubicBezTo>
                  <a:pt x="15182" y="3634"/>
                  <a:pt x="15116" y="3640"/>
                  <a:pt x="15087" y="3593"/>
                </a:cubicBezTo>
                <a:cubicBezTo>
                  <a:pt x="15050" y="3533"/>
                  <a:pt x="14982" y="3510"/>
                  <a:pt x="14924" y="3520"/>
                </a:cubicBezTo>
                <a:close/>
                <a:moveTo>
                  <a:pt x="16891" y="4525"/>
                </a:moveTo>
                <a:cubicBezTo>
                  <a:pt x="16837" y="4525"/>
                  <a:pt x="16784" y="4580"/>
                  <a:pt x="16737" y="4703"/>
                </a:cubicBezTo>
                <a:cubicBezTo>
                  <a:pt x="16677" y="4860"/>
                  <a:pt x="16628" y="4887"/>
                  <a:pt x="16477" y="4849"/>
                </a:cubicBezTo>
                <a:cubicBezTo>
                  <a:pt x="16314" y="4808"/>
                  <a:pt x="16287" y="4839"/>
                  <a:pt x="16265" y="5027"/>
                </a:cubicBezTo>
                <a:cubicBezTo>
                  <a:pt x="16247" y="5185"/>
                  <a:pt x="16187" y="5245"/>
                  <a:pt x="16062" y="5263"/>
                </a:cubicBezTo>
                <a:cubicBezTo>
                  <a:pt x="15967" y="5276"/>
                  <a:pt x="15891" y="5336"/>
                  <a:pt x="15891" y="5392"/>
                </a:cubicBezTo>
                <a:cubicBezTo>
                  <a:pt x="15891" y="5449"/>
                  <a:pt x="15791" y="5576"/>
                  <a:pt x="15672" y="5676"/>
                </a:cubicBezTo>
                <a:cubicBezTo>
                  <a:pt x="15554" y="5775"/>
                  <a:pt x="15440" y="5919"/>
                  <a:pt x="15412" y="5992"/>
                </a:cubicBezTo>
                <a:cubicBezTo>
                  <a:pt x="15384" y="6065"/>
                  <a:pt x="15288" y="6122"/>
                  <a:pt x="15201" y="6122"/>
                </a:cubicBezTo>
                <a:cubicBezTo>
                  <a:pt x="15073" y="6122"/>
                  <a:pt x="15045" y="6163"/>
                  <a:pt x="15063" y="6332"/>
                </a:cubicBezTo>
                <a:cubicBezTo>
                  <a:pt x="15081" y="6512"/>
                  <a:pt x="15055" y="6539"/>
                  <a:pt x="14908" y="6519"/>
                </a:cubicBezTo>
                <a:cubicBezTo>
                  <a:pt x="14791" y="6503"/>
                  <a:pt x="14737" y="6533"/>
                  <a:pt x="14737" y="6616"/>
                </a:cubicBezTo>
                <a:cubicBezTo>
                  <a:pt x="14737" y="6683"/>
                  <a:pt x="14686" y="6762"/>
                  <a:pt x="14624" y="6786"/>
                </a:cubicBezTo>
                <a:cubicBezTo>
                  <a:pt x="14561" y="6810"/>
                  <a:pt x="14443" y="6945"/>
                  <a:pt x="14355" y="7086"/>
                </a:cubicBezTo>
                <a:cubicBezTo>
                  <a:pt x="14262" y="7237"/>
                  <a:pt x="14148" y="7328"/>
                  <a:pt x="14087" y="7305"/>
                </a:cubicBezTo>
                <a:cubicBezTo>
                  <a:pt x="13967" y="7259"/>
                  <a:pt x="13864" y="7388"/>
                  <a:pt x="13933" y="7500"/>
                </a:cubicBezTo>
                <a:cubicBezTo>
                  <a:pt x="14005" y="7616"/>
                  <a:pt x="14182" y="7594"/>
                  <a:pt x="14234" y="7459"/>
                </a:cubicBezTo>
                <a:cubicBezTo>
                  <a:pt x="14259" y="7393"/>
                  <a:pt x="14309" y="7363"/>
                  <a:pt x="14347" y="7386"/>
                </a:cubicBezTo>
                <a:cubicBezTo>
                  <a:pt x="14385" y="7410"/>
                  <a:pt x="14469" y="7340"/>
                  <a:pt x="14534" y="7240"/>
                </a:cubicBezTo>
                <a:cubicBezTo>
                  <a:pt x="14621" y="7108"/>
                  <a:pt x="14706" y="7068"/>
                  <a:pt x="14843" y="7094"/>
                </a:cubicBezTo>
                <a:cubicBezTo>
                  <a:pt x="14946" y="7114"/>
                  <a:pt x="15050" y="7100"/>
                  <a:pt x="15079" y="7054"/>
                </a:cubicBezTo>
                <a:cubicBezTo>
                  <a:pt x="15107" y="7008"/>
                  <a:pt x="15196" y="6965"/>
                  <a:pt x="15274" y="6965"/>
                </a:cubicBezTo>
                <a:cubicBezTo>
                  <a:pt x="15351" y="6965"/>
                  <a:pt x="15436" y="6914"/>
                  <a:pt x="15461" y="6851"/>
                </a:cubicBezTo>
                <a:cubicBezTo>
                  <a:pt x="15485" y="6788"/>
                  <a:pt x="15573" y="6738"/>
                  <a:pt x="15656" y="6738"/>
                </a:cubicBezTo>
                <a:cubicBezTo>
                  <a:pt x="15739" y="6738"/>
                  <a:pt x="15812" y="6674"/>
                  <a:pt x="15826" y="6600"/>
                </a:cubicBezTo>
                <a:cubicBezTo>
                  <a:pt x="15841" y="6526"/>
                  <a:pt x="15921" y="6470"/>
                  <a:pt x="16005" y="6470"/>
                </a:cubicBezTo>
                <a:cubicBezTo>
                  <a:pt x="16115" y="6470"/>
                  <a:pt x="16158" y="6417"/>
                  <a:pt x="16160" y="6284"/>
                </a:cubicBezTo>
                <a:cubicBezTo>
                  <a:pt x="16161" y="6087"/>
                  <a:pt x="16303" y="5986"/>
                  <a:pt x="16387" y="6122"/>
                </a:cubicBezTo>
                <a:cubicBezTo>
                  <a:pt x="16470" y="6255"/>
                  <a:pt x="16637" y="6213"/>
                  <a:pt x="16680" y="6049"/>
                </a:cubicBezTo>
                <a:cubicBezTo>
                  <a:pt x="16706" y="5950"/>
                  <a:pt x="16759" y="5907"/>
                  <a:pt x="16834" y="5935"/>
                </a:cubicBezTo>
                <a:cubicBezTo>
                  <a:pt x="16907" y="5963"/>
                  <a:pt x="17069" y="5863"/>
                  <a:pt x="17265" y="5668"/>
                </a:cubicBezTo>
                <a:cubicBezTo>
                  <a:pt x="17605" y="5329"/>
                  <a:pt x="17645" y="5241"/>
                  <a:pt x="17468" y="5173"/>
                </a:cubicBezTo>
                <a:cubicBezTo>
                  <a:pt x="17405" y="5149"/>
                  <a:pt x="17354" y="5076"/>
                  <a:pt x="17354" y="5011"/>
                </a:cubicBezTo>
                <a:cubicBezTo>
                  <a:pt x="17354" y="4947"/>
                  <a:pt x="17297" y="4898"/>
                  <a:pt x="17232" y="4898"/>
                </a:cubicBezTo>
                <a:cubicBezTo>
                  <a:pt x="17168" y="4898"/>
                  <a:pt x="17086" y="4809"/>
                  <a:pt x="17045" y="4703"/>
                </a:cubicBezTo>
                <a:cubicBezTo>
                  <a:pt x="16999" y="4581"/>
                  <a:pt x="16945" y="4525"/>
                  <a:pt x="16891" y="4525"/>
                </a:cubicBezTo>
                <a:close/>
                <a:moveTo>
                  <a:pt x="2198" y="4598"/>
                </a:moveTo>
                <a:cubicBezTo>
                  <a:pt x="2119" y="4599"/>
                  <a:pt x="2060" y="4631"/>
                  <a:pt x="2060" y="4703"/>
                </a:cubicBezTo>
                <a:cubicBezTo>
                  <a:pt x="2060" y="4768"/>
                  <a:pt x="2008" y="4846"/>
                  <a:pt x="1938" y="4873"/>
                </a:cubicBezTo>
                <a:cubicBezTo>
                  <a:pt x="1694" y="4967"/>
                  <a:pt x="1532" y="5193"/>
                  <a:pt x="1539" y="5441"/>
                </a:cubicBezTo>
                <a:cubicBezTo>
                  <a:pt x="1544" y="5600"/>
                  <a:pt x="1496" y="5726"/>
                  <a:pt x="1401" y="5797"/>
                </a:cubicBezTo>
                <a:cubicBezTo>
                  <a:pt x="1259" y="5905"/>
                  <a:pt x="1265" y="5910"/>
                  <a:pt x="1434" y="6024"/>
                </a:cubicBezTo>
                <a:cubicBezTo>
                  <a:pt x="1529" y="6089"/>
                  <a:pt x="1604" y="6185"/>
                  <a:pt x="1604" y="6243"/>
                </a:cubicBezTo>
                <a:cubicBezTo>
                  <a:pt x="1604" y="6388"/>
                  <a:pt x="1808" y="6383"/>
                  <a:pt x="1865" y="6235"/>
                </a:cubicBezTo>
                <a:cubicBezTo>
                  <a:pt x="1894" y="6159"/>
                  <a:pt x="1961" y="6125"/>
                  <a:pt x="2051" y="6154"/>
                </a:cubicBezTo>
                <a:cubicBezTo>
                  <a:pt x="2134" y="6180"/>
                  <a:pt x="2239" y="6157"/>
                  <a:pt x="2295" y="6089"/>
                </a:cubicBezTo>
                <a:cubicBezTo>
                  <a:pt x="2349" y="6025"/>
                  <a:pt x="2440" y="5968"/>
                  <a:pt x="2498" y="5968"/>
                </a:cubicBezTo>
                <a:cubicBezTo>
                  <a:pt x="2624" y="5968"/>
                  <a:pt x="2634" y="5774"/>
                  <a:pt x="2515" y="5700"/>
                </a:cubicBezTo>
                <a:cubicBezTo>
                  <a:pt x="2416" y="5640"/>
                  <a:pt x="2554" y="5473"/>
                  <a:pt x="2702" y="5473"/>
                </a:cubicBezTo>
                <a:cubicBezTo>
                  <a:pt x="2752" y="5473"/>
                  <a:pt x="2801" y="5409"/>
                  <a:pt x="2815" y="5335"/>
                </a:cubicBezTo>
                <a:cubicBezTo>
                  <a:pt x="2844" y="5187"/>
                  <a:pt x="2640" y="5150"/>
                  <a:pt x="2555" y="5287"/>
                </a:cubicBezTo>
                <a:cubicBezTo>
                  <a:pt x="2479" y="5410"/>
                  <a:pt x="2336" y="5240"/>
                  <a:pt x="2393" y="5092"/>
                </a:cubicBezTo>
                <a:cubicBezTo>
                  <a:pt x="2421" y="5020"/>
                  <a:pt x="2537" y="4971"/>
                  <a:pt x="2677" y="4971"/>
                </a:cubicBezTo>
                <a:cubicBezTo>
                  <a:pt x="2840" y="4971"/>
                  <a:pt x="2905" y="4936"/>
                  <a:pt x="2905" y="4849"/>
                </a:cubicBezTo>
                <a:cubicBezTo>
                  <a:pt x="2905" y="4764"/>
                  <a:pt x="2862" y="4741"/>
                  <a:pt x="2758" y="4768"/>
                </a:cubicBezTo>
                <a:cubicBezTo>
                  <a:pt x="2676" y="4790"/>
                  <a:pt x="2550" y="4753"/>
                  <a:pt x="2474" y="4695"/>
                </a:cubicBezTo>
                <a:cubicBezTo>
                  <a:pt x="2381" y="4625"/>
                  <a:pt x="2276" y="4596"/>
                  <a:pt x="2198" y="4598"/>
                </a:cubicBezTo>
                <a:close/>
                <a:moveTo>
                  <a:pt x="4758" y="4784"/>
                </a:moveTo>
                <a:cubicBezTo>
                  <a:pt x="4685" y="4740"/>
                  <a:pt x="4618" y="4768"/>
                  <a:pt x="4546" y="4865"/>
                </a:cubicBezTo>
                <a:cubicBezTo>
                  <a:pt x="4488" y="4945"/>
                  <a:pt x="4383" y="5011"/>
                  <a:pt x="4311" y="5011"/>
                </a:cubicBezTo>
                <a:cubicBezTo>
                  <a:pt x="4236" y="5012"/>
                  <a:pt x="4173" y="5071"/>
                  <a:pt x="4173" y="5149"/>
                </a:cubicBezTo>
                <a:cubicBezTo>
                  <a:pt x="4172" y="5225"/>
                  <a:pt x="4126" y="5316"/>
                  <a:pt x="4067" y="5352"/>
                </a:cubicBezTo>
                <a:cubicBezTo>
                  <a:pt x="3997" y="5395"/>
                  <a:pt x="3986" y="5469"/>
                  <a:pt x="4026" y="5562"/>
                </a:cubicBezTo>
                <a:cubicBezTo>
                  <a:pt x="4060" y="5640"/>
                  <a:pt x="4075" y="5739"/>
                  <a:pt x="4067" y="5789"/>
                </a:cubicBezTo>
                <a:cubicBezTo>
                  <a:pt x="4053" y="5878"/>
                  <a:pt x="4280" y="6000"/>
                  <a:pt x="4831" y="6203"/>
                </a:cubicBezTo>
                <a:cubicBezTo>
                  <a:pt x="4979" y="6257"/>
                  <a:pt x="5155" y="6362"/>
                  <a:pt x="5229" y="6438"/>
                </a:cubicBezTo>
                <a:cubicBezTo>
                  <a:pt x="5395" y="6607"/>
                  <a:pt x="5601" y="6546"/>
                  <a:pt x="5603" y="6324"/>
                </a:cubicBezTo>
                <a:cubicBezTo>
                  <a:pt x="5604" y="6234"/>
                  <a:pt x="5658" y="6081"/>
                  <a:pt x="5733" y="5984"/>
                </a:cubicBezTo>
                <a:lnTo>
                  <a:pt x="5871" y="5806"/>
                </a:lnTo>
                <a:lnTo>
                  <a:pt x="6017" y="5968"/>
                </a:lnTo>
                <a:cubicBezTo>
                  <a:pt x="6161" y="6126"/>
                  <a:pt x="6159" y="6127"/>
                  <a:pt x="5993" y="6170"/>
                </a:cubicBezTo>
                <a:cubicBezTo>
                  <a:pt x="5900" y="6195"/>
                  <a:pt x="5830" y="6263"/>
                  <a:pt x="5830" y="6316"/>
                </a:cubicBezTo>
                <a:cubicBezTo>
                  <a:pt x="5830" y="6369"/>
                  <a:pt x="5801" y="6526"/>
                  <a:pt x="5774" y="6665"/>
                </a:cubicBezTo>
                <a:cubicBezTo>
                  <a:pt x="5727" y="6897"/>
                  <a:pt x="5738" y="6908"/>
                  <a:pt x="5895" y="6867"/>
                </a:cubicBezTo>
                <a:cubicBezTo>
                  <a:pt x="6005" y="6839"/>
                  <a:pt x="6080" y="6862"/>
                  <a:pt x="6107" y="6932"/>
                </a:cubicBezTo>
                <a:cubicBezTo>
                  <a:pt x="6130" y="6992"/>
                  <a:pt x="6202" y="7046"/>
                  <a:pt x="6261" y="7046"/>
                </a:cubicBezTo>
                <a:cubicBezTo>
                  <a:pt x="6321" y="7046"/>
                  <a:pt x="6432" y="7072"/>
                  <a:pt x="6505" y="7111"/>
                </a:cubicBezTo>
                <a:cubicBezTo>
                  <a:pt x="6578" y="7149"/>
                  <a:pt x="6761" y="7236"/>
                  <a:pt x="6919" y="7305"/>
                </a:cubicBezTo>
                <a:cubicBezTo>
                  <a:pt x="7078" y="7374"/>
                  <a:pt x="7212" y="7465"/>
                  <a:pt x="7212" y="7508"/>
                </a:cubicBezTo>
                <a:cubicBezTo>
                  <a:pt x="7212" y="7551"/>
                  <a:pt x="7288" y="7582"/>
                  <a:pt x="7383" y="7573"/>
                </a:cubicBezTo>
                <a:cubicBezTo>
                  <a:pt x="7597" y="7551"/>
                  <a:pt x="7976" y="7702"/>
                  <a:pt x="7976" y="7808"/>
                </a:cubicBezTo>
                <a:cubicBezTo>
                  <a:pt x="7976" y="7851"/>
                  <a:pt x="8046" y="7889"/>
                  <a:pt x="8130" y="7889"/>
                </a:cubicBezTo>
                <a:cubicBezTo>
                  <a:pt x="8215" y="7889"/>
                  <a:pt x="8285" y="7847"/>
                  <a:pt x="8285" y="7800"/>
                </a:cubicBezTo>
                <a:cubicBezTo>
                  <a:pt x="8285" y="7681"/>
                  <a:pt x="7941" y="7370"/>
                  <a:pt x="7773" y="7338"/>
                </a:cubicBezTo>
                <a:cubicBezTo>
                  <a:pt x="7697" y="7323"/>
                  <a:pt x="7635" y="7258"/>
                  <a:pt x="7635" y="7192"/>
                </a:cubicBezTo>
                <a:cubicBezTo>
                  <a:pt x="7633" y="7021"/>
                  <a:pt x="7151" y="6560"/>
                  <a:pt x="7025" y="6608"/>
                </a:cubicBezTo>
                <a:cubicBezTo>
                  <a:pt x="6905" y="6654"/>
                  <a:pt x="6749" y="6519"/>
                  <a:pt x="6749" y="6373"/>
                </a:cubicBezTo>
                <a:cubicBezTo>
                  <a:pt x="6749" y="6267"/>
                  <a:pt x="6208" y="5719"/>
                  <a:pt x="5920" y="5530"/>
                </a:cubicBezTo>
                <a:cubicBezTo>
                  <a:pt x="5825" y="5468"/>
                  <a:pt x="5749" y="5373"/>
                  <a:pt x="5749" y="5319"/>
                </a:cubicBezTo>
                <a:cubicBezTo>
                  <a:pt x="5749" y="5265"/>
                  <a:pt x="5699" y="5198"/>
                  <a:pt x="5635" y="5173"/>
                </a:cubicBezTo>
                <a:cubicBezTo>
                  <a:pt x="5572" y="5149"/>
                  <a:pt x="5522" y="5076"/>
                  <a:pt x="5522" y="5011"/>
                </a:cubicBezTo>
                <a:cubicBezTo>
                  <a:pt x="5522" y="4937"/>
                  <a:pt x="5443" y="4890"/>
                  <a:pt x="5310" y="4882"/>
                </a:cubicBezTo>
                <a:cubicBezTo>
                  <a:pt x="4902" y="4856"/>
                  <a:pt x="4864" y="4850"/>
                  <a:pt x="4758" y="4784"/>
                </a:cubicBezTo>
                <a:close/>
                <a:moveTo>
                  <a:pt x="17980" y="5968"/>
                </a:moveTo>
                <a:cubicBezTo>
                  <a:pt x="17895" y="5968"/>
                  <a:pt x="17810" y="6023"/>
                  <a:pt x="17785" y="6089"/>
                </a:cubicBezTo>
                <a:cubicBezTo>
                  <a:pt x="17760" y="6155"/>
                  <a:pt x="17697" y="6188"/>
                  <a:pt x="17655" y="6162"/>
                </a:cubicBezTo>
                <a:cubicBezTo>
                  <a:pt x="17577" y="6114"/>
                  <a:pt x="17052" y="6465"/>
                  <a:pt x="16940" y="6640"/>
                </a:cubicBezTo>
                <a:cubicBezTo>
                  <a:pt x="16906" y="6693"/>
                  <a:pt x="16829" y="6738"/>
                  <a:pt x="16769" y="6738"/>
                </a:cubicBezTo>
                <a:cubicBezTo>
                  <a:pt x="16709" y="6738"/>
                  <a:pt x="16625" y="6803"/>
                  <a:pt x="16582" y="6884"/>
                </a:cubicBezTo>
                <a:cubicBezTo>
                  <a:pt x="16533" y="6976"/>
                  <a:pt x="16453" y="7013"/>
                  <a:pt x="16363" y="6989"/>
                </a:cubicBezTo>
                <a:cubicBezTo>
                  <a:pt x="16274" y="6966"/>
                  <a:pt x="16198" y="7001"/>
                  <a:pt x="16168" y="7078"/>
                </a:cubicBezTo>
                <a:cubicBezTo>
                  <a:pt x="16141" y="7147"/>
                  <a:pt x="16089" y="7186"/>
                  <a:pt x="16046" y="7159"/>
                </a:cubicBezTo>
                <a:cubicBezTo>
                  <a:pt x="16003" y="7133"/>
                  <a:pt x="15949" y="7172"/>
                  <a:pt x="15924" y="7248"/>
                </a:cubicBezTo>
                <a:cubicBezTo>
                  <a:pt x="15899" y="7325"/>
                  <a:pt x="15863" y="7436"/>
                  <a:pt x="15843" y="7500"/>
                </a:cubicBezTo>
                <a:cubicBezTo>
                  <a:pt x="15813" y="7594"/>
                  <a:pt x="15787" y="7590"/>
                  <a:pt x="15696" y="7467"/>
                </a:cubicBezTo>
                <a:cubicBezTo>
                  <a:pt x="15587" y="7319"/>
                  <a:pt x="15581" y="7323"/>
                  <a:pt x="15469" y="7483"/>
                </a:cubicBezTo>
                <a:cubicBezTo>
                  <a:pt x="15394" y="7590"/>
                  <a:pt x="15302" y="7632"/>
                  <a:pt x="15201" y="7605"/>
                </a:cubicBezTo>
                <a:cubicBezTo>
                  <a:pt x="15071" y="7571"/>
                  <a:pt x="15046" y="7603"/>
                  <a:pt x="15046" y="7800"/>
                </a:cubicBezTo>
                <a:cubicBezTo>
                  <a:pt x="15046" y="8043"/>
                  <a:pt x="14935" y="8178"/>
                  <a:pt x="14851" y="8043"/>
                </a:cubicBezTo>
                <a:cubicBezTo>
                  <a:pt x="14791" y="7946"/>
                  <a:pt x="14536" y="7940"/>
                  <a:pt x="14477" y="8035"/>
                </a:cubicBezTo>
                <a:cubicBezTo>
                  <a:pt x="14454" y="8073"/>
                  <a:pt x="14452" y="8154"/>
                  <a:pt x="14477" y="8221"/>
                </a:cubicBezTo>
                <a:cubicBezTo>
                  <a:pt x="14536" y="8373"/>
                  <a:pt x="14770" y="8384"/>
                  <a:pt x="14892" y="8237"/>
                </a:cubicBezTo>
                <a:cubicBezTo>
                  <a:pt x="14942" y="8176"/>
                  <a:pt x="15038" y="8147"/>
                  <a:pt x="15103" y="8172"/>
                </a:cubicBezTo>
                <a:cubicBezTo>
                  <a:pt x="15173" y="8199"/>
                  <a:pt x="15247" y="8160"/>
                  <a:pt x="15290" y="8083"/>
                </a:cubicBezTo>
                <a:cubicBezTo>
                  <a:pt x="15346" y="7983"/>
                  <a:pt x="15390" y="7977"/>
                  <a:pt x="15469" y="8043"/>
                </a:cubicBezTo>
                <a:cubicBezTo>
                  <a:pt x="15548" y="8109"/>
                  <a:pt x="15595" y="8092"/>
                  <a:pt x="15656" y="7978"/>
                </a:cubicBezTo>
                <a:cubicBezTo>
                  <a:pt x="15713" y="7871"/>
                  <a:pt x="15790" y="7837"/>
                  <a:pt x="15932" y="7864"/>
                </a:cubicBezTo>
                <a:cubicBezTo>
                  <a:pt x="16116" y="7899"/>
                  <a:pt x="16127" y="7888"/>
                  <a:pt x="16111" y="7646"/>
                </a:cubicBezTo>
                <a:cubicBezTo>
                  <a:pt x="16101" y="7502"/>
                  <a:pt x="16119" y="7342"/>
                  <a:pt x="16152" y="7289"/>
                </a:cubicBezTo>
                <a:cubicBezTo>
                  <a:pt x="16250" y="7129"/>
                  <a:pt x="16384" y="7227"/>
                  <a:pt x="16387" y="7467"/>
                </a:cubicBezTo>
                <a:cubicBezTo>
                  <a:pt x="16390" y="7643"/>
                  <a:pt x="16426" y="7699"/>
                  <a:pt x="16566" y="7718"/>
                </a:cubicBezTo>
                <a:cubicBezTo>
                  <a:pt x="16670" y="7733"/>
                  <a:pt x="16787" y="7689"/>
                  <a:pt x="16842" y="7613"/>
                </a:cubicBezTo>
                <a:cubicBezTo>
                  <a:pt x="16907" y="7525"/>
                  <a:pt x="17040" y="7489"/>
                  <a:pt x="17257" y="7492"/>
                </a:cubicBezTo>
                <a:cubicBezTo>
                  <a:pt x="17488" y="7495"/>
                  <a:pt x="17602" y="7452"/>
                  <a:pt x="17655" y="7354"/>
                </a:cubicBezTo>
                <a:cubicBezTo>
                  <a:pt x="17707" y="7257"/>
                  <a:pt x="17795" y="7233"/>
                  <a:pt x="17956" y="7256"/>
                </a:cubicBezTo>
                <a:cubicBezTo>
                  <a:pt x="18080" y="7275"/>
                  <a:pt x="18203" y="7246"/>
                  <a:pt x="18232" y="7200"/>
                </a:cubicBezTo>
                <a:cubicBezTo>
                  <a:pt x="18261" y="7154"/>
                  <a:pt x="18348" y="7119"/>
                  <a:pt x="18427" y="7119"/>
                </a:cubicBezTo>
                <a:cubicBezTo>
                  <a:pt x="18587" y="7119"/>
                  <a:pt x="18711" y="6734"/>
                  <a:pt x="18606" y="6567"/>
                </a:cubicBezTo>
                <a:cubicBezTo>
                  <a:pt x="18572" y="6514"/>
                  <a:pt x="18553" y="6406"/>
                  <a:pt x="18565" y="6332"/>
                </a:cubicBezTo>
                <a:cubicBezTo>
                  <a:pt x="18590" y="6182"/>
                  <a:pt x="18428" y="6153"/>
                  <a:pt x="18297" y="6284"/>
                </a:cubicBezTo>
                <a:cubicBezTo>
                  <a:pt x="18176" y="6405"/>
                  <a:pt x="18046" y="6303"/>
                  <a:pt x="18094" y="6122"/>
                </a:cubicBezTo>
                <a:cubicBezTo>
                  <a:pt x="18124" y="6006"/>
                  <a:pt x="18097" y="5968"/>
                  <a:pt x="17980" y="5968"/>
                </a:cubicBezTo>
                <a:close/>
                <a:moveTo>
                  <a:pt x="3904" y="6357"/>
                </a:moveTo>
                <a:cubicBezTo>
                  <a:pt x="3875" y="6355"/>
                  <a:pt x="3854" y="6382"/>
                  <a:pt x="3823" y="6438"/>
                </a:cubicBezTo>
                <a:cubicBezTo>
                  <a:pt x="3778" y="6519"/>
                  <a:pt x="3695" y="6552"/>
                  <a:pt x="3563" y="6527"/>
                </a:cubicBezTo>
                <a:cubicBezTo>
                  <a:pt x="3383" y="6493"/>
                  <a:pt x="3363" y="6505"/>
                  <a:pt x="3384" y="6705"/>
                </a:cubicBezTo>
                <a:cubicBezTo>
                  <a:pt x="3403" y="6883"/>
                  <a:pt x="3378" y="6924"/>
                  <a:pt x="3254" y="6924"/>
                </a:cubicBezTo>
                <a:cubicBezTo>
                  <a:pt x="3148" y="6924"/>
                  <a:pt x="3101" y="6978"/>
                  <a:pt x="3100" y="7094"/>
                </a:cubicBezTo>
                <a:cubicBezTo>
                  <a:pt x="3099" y="7187"/>
                  <a:pt x="3073" y="7291"/>
                  <a:pt x="3043" y="7321"/>
                </a:cubicBezTo>
                <a:cubicBezTo>
                  <a:pt x="2942" y="7422"/>
                  <a:pt x="2979" y="7500"/>
                  <a:pt x="3132" y="7500"/>
                </a:cubicBezTo>
                <a:cubicBezTo>
                  <a:pt x="3215" y="7500"/>
                  <a:pt x="3324" y="7572"/>
                  <a:pt x="3368" y="7654"/>
                </a:cubicBezTo>
                <a:cubicBezTo>
                  <a:pt x="3432" y="7773"/>
                  <a:pt x="3501" y="7794"/>
                  <a:pt x="3717" y="7759"/>
                </a:cubicBezTo>
                <a:cubicBezTo>
                  <a:pt x="3918" y="7727"/>
                  <a:pt x="4031" y="7751"/>
                  <a:pt x="4148" y="7856"/>
                </a:cubicBezTo>
                <a:cubicBezTo>
                  <a:pt x="4303" y="7996"/>
                  <a:pt x="4306" y="7993"/>
                  <a:pt x="4441" y="7816"/>
                </a:cubicBezTo>
                <a:cubicBezTo>
                  <a:pt x="4596" y="7610"/>
                  <a:pt x="4761" y="7657"/>
                  <a:pt x="4701" y="7889"/>
                </a:cubicBezTo>
                <a:cubicBezTo>
                  <a:pt x="4658" y="8054"/>
                  <a:pt x="4750" y="8091"/>
                  <a:pt x="4880" y="7962"/>
                </a:cubicBezTo>
                <a:cubicBezTo>
                  <a:pt x="4935" y="7906"/>
                  <a:pt x="4990" y="7912"/>
                  <a:pt x="5058" y="7994"/>
                </a:cubicBezTo>
                <a:cubicBezTo>
                  <a:pt x="5214" y="8182"/>
                  <a:pt x="5458" y="8152"/>
                  <a:pt x="5432" y="7945"/>
                </a:cubicBezTo>
                <a:cubicBezTo>
                  <a:pt x="5420" y="7851"/>
                  <a:pt x="5466" y="7658"/>
                  <a:pt x="5538" y="7516"/>
                </a:cubicBezTo>
                <a:cubicBezTo>
                  <a:pt x="5679" y="7236"/>
                  <a:pt x="5660" y="7099"/>
                  <a:pt x="5481" y="7167"/>
                </a:cubicBezTo>
                <a:cubicBezTo>
                  <a:pt x="5419" y="7191"/>
                  <a:pt x="5386" y="7238"/>
                  <a:pt x="5408" y="7273"/>
                </a:cubicBezTo>
                <a:cubicBezTo>
                  <a:pt x="5477" y="7384"/>
                  <a:pt x="5289" y="7443"/>
                  <a:pt x="5172" y="7346"/>
                </a:cubicBezTo>
                <a:cubicBezTo>
                  <a:pt x="5091" y="7278"/>
                  <a:pt x="5081" y="7221"/>
                  <a:pt x="5140" y="7151"/>
                </a:cubicBezTo>
                <a:cubicBezTo>
                  <a:pt x="5201" y="7078"/>
                  <a:pt x="5162" y="7024"/>
                  <a:pt x="4977" y="6932"/>
                </a:cubicBezTo>
                <a:cubicBezTo>
                  <a:pt x="4842" y="6865"/>
                  <a:pt x="4678" y="6811"/>
                  <a:pt x="4620" y="6811"/>
                </a:cubicBezTo>
                <a:cubicBezTo>
                  <a:pt x="4561" y="6811"/>
                  <a:pt x="4498" y="6760"/>
                  <a:pt x="4473" y="6697"/>
                </a:cubicBezTo>
                <a:cubicBezTo>
                  <a:pt x="4449" y="6634"/>
                  <a:pt x="4377" y="6584"/>
                  <a:pt x="4311" y="6584"/>
                </a:cubicBezTo>
                <a:cubicBezTo>
                  <a:pt x="4245" y="6584"/>
                  <a:pt x="4123" y="6527"/>
                  <a:pt x="4043" y="6454"/>
                </a:cubicBezTo>
                <a:cubicBezTo>
                  <a:pt x="3976" y="6394"/>
                  <a:pt x="3934" y="6358"/>
                  <a:pt x="3904" y="6357"/>
                </a:cubicBezTo>
                <a:close/>
                <a:moveTo>
                  <a:pt x="20004" y="6373"/>
                </a:moveTo>
                <a:cubicBezTo>
                  <a:pt x="19968" y="6400"/>
                  <a:pt x="19964" y="6465"/>
                  <a:pt x="20004" y="6559"/>
                </a:cubicBezTo>
                <a:cubicBezTo>
                  <a:pt x="20036" y="6635"/>
                  <a:pt x="20062" y="6798"/>
                  <a:pt x="20069" y="6924"/>
                </a:cubicBezTo>
                <a:cubicBezTo>
                  <a:pt x="20087" y="7262"/>
                  <a:pt x="20240" y="7556"/>
                  <a:pt x="20516" y="7808"/>
                </a:cubicBezTo>
                <a:cubicBezTo>
                  <a:pt x="20650" y="7930"/>
                  <a:pt x="20785" y="8014"/>
                  <a:pt x="20816" y="7994"/>
                </a:cubicBezTo>
                <a:cubicBezTo>
                  <a:pt x="20932" y="7923"/>
                  <a:pt x="20963" y="7524"/>
                  <a:pt x="20873" y="7305"/>
                </a:cubicBezTo>
                <a:cubicBezTo>
                  <a:pt x="20822" y="7182"/>
                  <a:pt x="20785" y="7044"/>
                  <a:pt x="20792" y="6997"/>
                </a:cubicBezTo>
                <a:cubicBezTo>
                  <a:pt x="20799" y="6950"/>
                  <a:pt x="20758" y="6864"/>
                  <a:pt x="20694" y="6811"/>
                </a:cubicBezTo>
                <a:cubicBezTo>
                  <a:pt x="20631" y="6758"/>
                  <a:pt x="20581" y="6666"/>
                  <a:pt x="20581" y="6608"/>
                </a:cubicBezTo>
                <a:cubicBezTo>
                  <a:pt x="20581" y="6550"/>
                  <a:pt x="20523" y="6503"/>
                  <a:pt x="20459" y="6503"/>
                </a:cubicBezTo>
                <a:cubicBezTo>
                  <a:pt x="20395" y="6503"/>
                  <a:pt x="20281" y="6465"/>
                  <a:pt x="20199" y="6413"/>
                </a:cubicBezTo>
                <a:cubicBezTo>
                  <a:pt x="20109" y="6357"/>
                  <a:pt x="20040" y="6346"/>
                  <a:pt x="20004" y="6373"/>
                </a:cubicBezTo>
                <a:close/>
                <a:moveTo>
                  <a:pt x="5969" y="7516"/>
                </a:moveTo>
                <a:cubicBezTo>
                  <a:pt x="5891" y="7503"/>
                  <a:pt x="5825" y="7532"/>
                  <a:pt x="5757" y="7613"/>
                </a:cubicBezTo>
                <a:cubicBezTo>
                  <a:pt x="5624" y="7773"/>
                  <a:pt x="5681" y="7985"/>
                  <a:pt x="5895" y="8091"/>
                </a:cubicBezTo>
                <a:cubicBezTo>
                  <a:pt x="5997" y="8142"/>
                  <a:pt x="6117" y="8241"/>
                  <a:pt x="6156" y="8310"/>
                </a:cubicBezTo>
                <a:cubicBezTo>
                  <a:pt x="6204" y="8397"/>
                  <a:pt x="6254" y="8404"/>
                  <a:pt x="6318" y="8351"/>
                </a:cubicBezTo>
                <a:cubicBezTo>
                  <a:pt x="6376" y="8303"/>
                  <a:pt x="6451" y="8306"/>
                  <a:pt x="6521" y="8351"/>
                </a:cubicBezTo>
                <a:cubicBezTo>
                  <a:pt x="6583" y="8390"/>
                  <a:pt x="6744" y="8423"/>
                  <a:pt x="6879" y="8424"/>
                </a:cubicBezTo>
                <a:cubicBezTo>
                  <a:pt x="7014" y="8424"/>
                  <a:pt x="7151" y="8459"/>
                  <a:pt x="7179" y="8505"/>
                </a:cubicBezTo>
                <a:cubicBezTo>
                  <a:pt x="7208" y="8551"/>
                  <a:pt x="7295" y="8574"/>
                  <a:pt x="7375" y="8553"/>
                </a:cubicBezTo>
                <a:cubicBezTo>
                  <a:pt x="7454" y="8533"/>
                  <a:pt x="7538" y="8548"/>
                  <a:pt x="7561" y="8586"/>
                </a:cubicBezTo>
                <a:cubicBezTo>
                  <a:pt x="7640" y="8713"/>
                  <a:pt x="7836" y="8661"/>
                  <a:pt x="7805" y="8521"/>
                </a:cubicBezTo>
                <a:cubicBezTo>
                  <a:pt x="7789" y="8447"/>
                  <a:pt x="7737" y="8396"/>
                  <a:pt x="7683" y="8407"/>
                </a:cubicBezTo>
                <a:cubicBezTo>
                  <a:pt x="7629" y="8419"/>
                  <a:pt x="7560" y="8350"/>
                  <a:pt x="7537" y="8262"/>
                </a:cubicBezTo>
                <a:cubicBezTo>
                  <a:pt x="7508" y="8149"/>
                  <a:pt x="7450" y="8114"/>
                  <a:pt x="7350" y="8140"/>
                </a:cubicBezTo>
                <a:cubicBezTo>
                  <a:pt x="7259" y="8164"/>
                  <a:pt x="7181" y="8120"/>
                  <a:pt x="7131" y="8026"/>
                </a:cubicBezTo>
                <a:cubicBezTo>
                  <a:pt x="7087" y="7945"/>
                  <a:pt x="7011" y="7903"/>
                  <a:pt x="6968" y="7929"/>
                </a:cubicBezTo>
                <a:cubicBezTo>
                  <a:pt x="6925" y="7956"/>
                  <a:pt x="6830" y="7921"/>
                  <a:pt x="6749" y="7848"/>
                </a:cubicBezTo>
                <a:cubicBezTo>
                  <a:pt x="6637" y="7747"/>
                  <a:pt x="6576" y="7734"/>
                  <a:pt x="6497" y="7800"/>
                </a:cubicBezTo>
                <a:cubicBezTo>
                  <a:pt x="6417" y="7866"/>
                  <a:pt x="6357" y="7841"/>
                  <a:pt x="6229" y="7694"/>
                </a:cubicBezTo>
                <a:cubicBezTo>
                  <a:pt x="6134" y="7586"/>
                  <a:pt x="6046" y="7529"/>
                  <a:pt x="5969" y="7516"/>
                </a:cubicBezTo>
                <a:close/>
                <a:moveTo>
                  <a:pt x="18598" y="7686"/>
                </a:moveTo>
                <a:cubicBezTo>
                  <a:pt x="18542" y="7707"/>
                  <a:pt x="18500" y="7782"/>
                  <a:pt x="18500" y="7889"/>
                </a:cubicBezTo>
                <a:cubicBezTo>
                  <a:pt x="18500" y="8098"/>
                  <a:pt x="18347" y="8159"/>
                  <a:pt x="18297" y="7970"/>
                </a:cubicBezTo>
                <a:cubicBezTo>
                  <a:pt x="18253" y="7802"/>
                  <a:pt x="18086" y="7757"/>
                  <a:pt x="18004" y="7889"/>
                </a:cubicBezTo>
                <a:cubicBezTo>
                  <a:pt x="17978" y="7931"/>
                  <a:pt x="17891" y="7962"/>
                  <a:pt x="17809" y="7962"/>
                </a:cubicBezTo>
                <a:cubicBezTo>
                  <a:pt x="17727" y="7962"/>
                  <a:pt x="17655" y="8012"/>
                  <a:pt x="17655" y="8075"/>
                </a:cubicBezTo>
                <a:cubicBezTo>
                  <a:pt x="17655" y="8138"/>
                  <a:pt x="17724" y="8197"/>
                  <a:pt x="17801" y="8197"/>
                </a:cubicBezTo>
                <a:cubicBezTo>
                  <a:pt x="17991" y="8197"/>
                  <a:pt x="18057" y="8271"/>
                  <a:pt x="17964" y="8383"/>
                </a:cubicBezTo>
                <a:cubicBezTo>
                  <a:pt x="17842" y="8530"/>
                  <a:pt x="17499" y="8423"/>
                  <a:pt x="17419" y="8213"/>
                </a:cubicBezTo>
                <a:cubicBezTo>
                  <a:pt x="17374" y="8094"/>
                  <a:pt x="17301" y="8035"/>
                  <a:pt x="17216" y="8051"/>
                </a:cubicBezTo>
                <a:cubicBezTo>
                  <a:pt x="17037" y="8085"/>
                  <a:pt x="16999" y="8350"/>
                  <a:pt x="17159" y="8440"/>
                </a:cubicBezTo>
                <a:cubicBezTo>
                  <a:pt x="17279" y="8507"/>
                  <a:pt x="17275" y="8522"/>
                  <a:pt x="17151" y="8659"/>
                </a:cubicBezTo>
                <a:cubicBezTo>
                  <a:pt x="16998" y="8828"/>
                  <a:pt x="16810" y="8735"/>
                  <a:pt x="16810" y="8489"/>
                </a:cubicBezTo>
                <a:cubicBezTo>
                  <a:pt x="16810" y="8267"/>
                  <a:pt x="16589" y="8221"/>
                  <a:pt x="16452" y="8416"/>
                </a:cubicBezTo>
                <a:cubicBezTo>
                  <a:pt x="16360" y="8547"/>
                  <a:pt x="16317" y="8567"/>
                  <a:pt x="16233" y="8497"/>
                </a:cubicBezTo>
                <a:cubicBezTo>
                  <a:pt x="16058" y="8352"/>
                  <a:pt x="15868" y="8470"/>
                  <a:pt x="15924" y="8691"/>
                </a:cubicBezTo>
                <a:cubicBezTo>
                  <a:pt x="15958" y="8826"/>
                  <a:pt x="15922" y="8928"/>
                  <a:pt x="15810" y="9040"/>
                </a:cubicBezTo>
                <a:cubicBezTo>
                  <a:pt x="15598" y="9252"/>
                  <a:pt x="15488" y="9160"/>
                  <a:pt x="15550" y="8829"/>
                </a:cubicBezTo>
                <a:cubicBezTo>
                  <a:pt x="15595" y="8593"/>
                  <a:pt x="15587" y="8561"/>
                  <a:pt x="15461" y="8586"/>
                </a:cubicBezTo>
                <a:cubicBezTo>
                  <a:pt x="15381" y="8601"/>
                  <a:pt x="15315" y="8681"/>
                  <a:pt x="15314" y="8756"/>
                </a:cubicBezTo>
                <a:cubicBezTo>
                  <a:pt x="15314" y="8935"/>
                  <a:pt x="15156" y="9019"/>
                  <a:pt x="14924" y="8975"/>
                </a:cubicBezTo>
                <a:cubicBezTo>
                  <a:pt x="14797" y="8950"/>
                  <a:pt x="14723" y="8982"/>
                  <a:pt x="14689" y="9072"/>
                </a:cubicBezTo>
                <a:cubicBezTo>
                  <a:pt x="14626" y="9234"/>
                  <a:pt x="14798" y="9356"/>
                  <a:pt x="14965" y="9267"/>
                </a:cubicBezTo>
                <a:cubicBezTo>
                  <a:pt x="15034" y="9230"/>
                  <a:pt x="15149" y="9232"/>
                  <a:pt x="15225" y="9275"/>
                </a:cubicBezTo>
                <a:cubicBezTo>
                  <a:pt x="15298" y="9316"/>
                  <a:pt x="15383" y="9330"/>
                  <a:pt x="15420" y="9307"/>
                </a:cubicBezTo>
                <a:cubicBezTo>
                  <a:pt x="15457" y="9284"/>
                  <a:pt x="15530" y="9317"/>
                  <a:pt x="15583" y="9380"/>
                </a:cubicBezTo>
                <a:cubicBezTo>
                  <a:pt x="15710" y="9533"/>
                  <a:pt x="15783" y="9526"/>
                  <a:pt x="16070" y="9323"/>
                </a:cubicBezTo>
                <a:cubicBezTo>
                  <a:pt x="16357" y="9121"/>
                  <a:pt x="16663" y="9104"/>
                  <a:pt x="16842" y="9283"/>
                </a:cubicBezTo>
                <a:cubicBezTo>
                  <a:pt x="16995" y="9435"/>
                  <a:pt x="17200" y="9381"/>
                  <a:pt x="17200" y="9186"/>
                </a:cubicBezTo>
                <a:cubicBezTo>
                  <a:pt x="17200" y="8963"/>
                  <a:pt x="17361" y="8914"/>
                  <a:pt x="17509" y="9096"/>
                </a:cubicBezTo>
                <a:cubicBezTo>
                  <a:pt x="17665" y="9289"/>
                  <a:pt x="17852" y="9318"/>
                  <a:pt x="17915" y="9153"/>
                </a:cubicBezTo>
                <a:cubicBezTo>
                  <a:pt x="17974" y="8999"/>
                  <a:pt x="18249" y="9003"/>
                  <a:pt x="18338" y="9161"/>
                </a:cubicBezTo>
                <a:cubicBezTo>
                  <a:pt x="18430" y="9327"/>
                  <a:pt x="18655" y="9240"/>
                  <a:pt x="18655" y="9040"/>
                </a:cubicBezTo>
                <a:cubicBezTo>
                  <a:pt x="18655" y="8804"/>
                  <a:pt x="18799" y="8773"/>
                  <a:pt x="18882" y="8991"/>
                </a:cubicBezTo>
                <a:cubicBezTo>
                  <a:pt x="18968" y="9216"/>
                  <a:pt x="19178" y="9254"/>
                  <a:pt x="19248" y="9056"/>
                </a:cubicBezTo>
                <a:cubicBezTo>
                  <a:pt x="19274" y="8982"/>
                  <a:pt x="19362" y="8870"/>
                  <a:pt x="19443" y="8805"/>
                </a:cubicBezTo>
                <a:cubicBezTo>
                  <a:pt x="19608" y="8671"/>
                  <a:pt x="19560" y="8446"/>
                  <a:pt x="19362" y="8407"/>
                </a:cubicBezTo>
                <a:cubicBezTo>
                  <a:pt x="19280" y="8392"/>
                  <a:pt x="19233" y="8306"/>
                  <a:pt x="19232" y="8156"/>
                </a:cubicBezTo>
                <a:cubicBezTo>
                  <a:pt x="19229" y="7972"/>
                  <a:pt x="19197" y="7921"/>
                  <a:pt x="19061" y="7921"/>
                </a:cubicBezTo>
                <a:cubicBezTo>
                  <a:pt x="18968" y="7921"/>
                  <a:pt x="18844" y="7855"/>
                  <a:pt x="18785" y="7775"/>
                </a:cubicBezTo>
                <a:cubicBezTo>
                  <a:pt x="18723" y="7692"/>
                  <a:pt x="18653" y="7665"/>
                  <a:pt x="18598" y="7686"/>
                </a:cubicBezTo>
                <a:close/>
                <a:moveTo>
                  <a:pt x="1231" y="7735"/>
                </a:moveTo>
                <a:cubicBezTo>
                  <a:pt x="1145" y="7735"/>
                  <a:pt x="984" y="7818"/>
                  <a:pt x="881" y="7921"/>
                </a:cubicBezTo>
                <a:cubicBezTo>
                  <a:pt x="761" y="8041"/>
                  <a:pt x="647" y="8093"/>
                  <a:pt x="548" y="8067"/>
                </a:cubicBezTo>
                <a:cubicBezTo>
                  <a:pt x="373" y="8021"/>
                  <a:pt x="238" y="8171"/>
                  <a:pt x="353" y="8286"/>
                </a:cubicBezTo>
                <a:cubicBezTo>
                  <a:pt x="461" y="8394"/>
                  <a:pt x="382" y="8646"/>
                  <a:pt x="207" y="8740"/>
                </a:cubicBezTo>
                <a:cubicBezTo>
                  <a:pt x="125" y="8783"/>
                  <a:pt x="68" y="8871"/>
                  <a:pt x="77" y="8942"/>
                </a:cubicBezTo>
                <a:cubicBezTo>
                  <a:pt x="85" y="9014"/>
                  <a:pt x="61" y="9135"/>
                  <a:pt x="28" y="9210"/>
                </a:cubicBezTo>
                <a:cubicBezTo>
                  <a:pt x="-11" y="9300"/>
                  <a:pt x="19" y="9403"/>
                  <a:pt x="109" y="9502"/>
                </a:cubicBezTo>
                <a:cubicBezTo>
                  <a:pt x="240" y="9646"/>
                  <a:pt x="240" y="9656"/>
                  <a:pt x="101" y="9810"/>
                </a:cubicBezTo>
                <a:cubicBezTo>
                  <a:pt x="29" y="9889"/>
                  <a:pt x="-12" y="9932"/>
                  <a:pt x="3" y="9980"/>
                </a:cubicBezTo>
                <a:cubicBezTo>
                  <a:pt x="19" y="10028"/>
                  <a:pt x="91" y="10081"/>
                  <a:pt x="223" y="10191"/>
                </a:cubicBezTo>
                <a:cubicBezTo>
                  <a:pt x="528" y="10443"/>
                  <a:pt x="625" y="10466"/>
                  <a:pt x="759" y="10304"/>
                </a:cubicBezTo>
                <a:cubicBezTo>
                  <a:pt x="812" y="10241"/>
                  <a:pt x="899" y="10183"/>
                  <a:pt x="954" y="10183"/>
                </a:cubicBezTo>
                <a:cubicBezTo>
                  <a:pt x="1012" y="10183"/>
                  <a:pt x="1062" y="10082"/>
                  <a:pt x="1076" y="9939"/>
                </a:cubicBezTo>
                <a:cubicBezTo>
                  <a:pt x="1095" y="9748"/>
                  <a:pt x="1147" y="9683"/>
                  <a:pt x="1279" y="9664"/>
                </a:cubicBezTo>
                <a:cubicBezTo>
                  <a:pt x="1502" y="9632"/>
                  <a:pt x="1507" y="9373"/>
                  <a:pt x="1288" y="9315"/>
                </a:cubicBezTo>
                <a:cubicBezTo>
                  <a:pt x="1113" y="9270"/>
                  <a:pt x="1125" y="9081"/>
                  <a:pt x="1304" y="9064"/>
                </a:cubicBezTo>
                <a:cubicBezTo>
                  <a:pt x="1364" y="9058"/>
                  <a:pt x="1454" y="9053"/>
                  <a:pt x="1507" y="9048"/>
                </a:cubicBezTo>
                <a:cubicBezTo>
                  <a:pt x="1671" y="9033"/>
                  <a:pt x="1617" y="8732"/>
                  <a:pt x="1450" y="8732"/>
                </a:cubicBezTo>
                <a:cubicBezTo>
                  <a:pt x="1268" y="8732"/>
                  <a:pt x="1191" y="8615"/>
                  <a:pt x="1255" y="8448"/>
                </a:cubicBezTo>
                <a:cubicBezTo>
                  <a:pt x="1291" y="8353"/>
                  <a:pt x="1325" y="8339"/>
                  <a:pt x="1393" y="8407"/>
                </a:cubicBezTo>
                <a:cubicBezTo>
                  <a:pt x="1442" y="8457"/>
                  <a:pt x="1525" y="8497"/>
                  <a:pt x="1580" y="8497"/>
                </a:cubicBezTo>
                <a:cubicBezTo>
                  <a:pt x="1744" y="8497"/>
                  <a:pt x="1693" y="8311"/>
                  <a:pt x="1507" y="8229"/>
                </a:cubicBezTo>
                <a:cubicBezTo>
                  <a:pt x="1377" y="8172"/>
                  <a:pt x="1342" y="8104"/>
                  <a:pt x="1361" y="7945"/>
                </a:cubicBezTo>
                <a:cubicBezTo>
                  <a:pt x="1380" y="7777"/>
                  <a:pt x="1355" y="7735"/>
                  <a:pt x="1231" y="7735"/>
                </a:cubicBezTo>
                <a:close/>
                <a:moveTo>
                  <a:pt x="3084" y="8221"/>
                </a:moveTo>
                <a:cubicBezTo>
                  <a:pt x="3029" y="8227"/>
                  <a:pt x="2991" y="8265"/>
                  <a:pt x="2913" y="8343"/>
                </a:cubicBezTo>
                <a:cubicBezTo>
                  <a:pt x="2822" y="8434"/>
                  <a:pt x="2760" y="8560"/>
                  <a:pt x="2783" y="8618"/>
                </a:cubicBezTo>
                <a:cubicBezTo>
                  <a:pt x="2805" y="8677"/>
                  <a:pt x="2792" y="8747"/>
                  <a:pt x="2750" y="8772"/>
                </a:cubicBezTo>
                <a:cubicBezTo>
                  <a:pt x="2709" y="8798"/>
                  <a:pt x="2678" y="8860"/>
                  <a:pt x="2685" y="8910"/>
                </a:cubicBezTo>
                <a:cubicBezTo>
                  <a:pt x="2693" y="8960"/>
                  <a:pt x="2675" y="9053"/>
                  <a:pt x="2645" y="9121"/>
                </a:cubicBezTo>
                <a:cubicBezTo>
                  <a:pt x="2610" y="9199"/>
                  <a:pt x="2655" y="9312"/>
                  <a:pt x="2767" y="9437"/>
                </a:cubicBezTo>
                <a:cubicBezTo>
                  <a:pt x="2863" y="9545"/>
                  <a:pt x="2975" y="9621"/>
                  <a:pt x="3010" y="9599"/>
                </a:cubicBezTo>
                <a:cubicBezTo>
                  <a:pt x="3136" y="9522"/>
                  <a:pt x="3490" y="9510"/>
                  <a:pt x="3579" y="9583"/>
                </a:cubicBezTo>
                <a:cubicBezTo>
                  <a:pt x="3636" y="9629"/>
                  <a:pt x="3719" y="9636"/>
                  <a:pt x="3807" y="9591"/>
                </a:cubicBezTo>
                <a:cubicBezTo>
                  <a:pt x="3883" y="9551"/>
                  <a:pt x="3992" y="9538"/>
                  <a:pt x="4051" y="9558"/>
                </a:cubicBezTo>
                <a:cubicBezTo>
                  <a:pt x="4109" y="9579"/>
                  <a:pt x="4196" y="9528"/>
                  <a:pt x="4238" y="9453"/>
                </a:cubicBezTo>
                <a:cubicBezTo>
                  <a:pt x="4308" y="9327"/>
                  <a:pt x="4321" y="9333"/>
                  <a:pt x="4449" y="9502"/>
                </a:cubicBezTo>
                <a:lnTo>
                  <a:pt x="4587" y="9688"/>
                </a:lnTo>
                <a:lnTo>
                  <a:pt x="4758" y="9461"/>
                </a:lnTo>
                <a:lnTo>
                  <a:pt x="4936" y="9242"/>
                </a:lnTo>
                <a:lnTo>
                  <a:pt x="5067" y="9413"/>
                </a:lnTo>
                <a:cubicBezTo>
                  <a:pt x="5214" y="9594"/>
                  <a:pt x="5338" y="9622"/>
                  <a:pt x="5383" y="9485"/>
                </a:cubicBezTo>
                <a:cubicBezTo>
                  <a:pt x="5417" y="9385"/>
                  <a:pt x="6429" y="9340"/>
                  <a:pt x="6489" y="9437"/>
                </a:cubicBezTo>
                <a:cubicBezTo>
                  <a:pt x="6509" y="9469"/>
                  <a:pt x="6580" y="9494"/>
                  <a:pt x="6643" y="9494"/>
                </a:cubicBezTo>
                <a:cubicBezTo>
                  <a:pt x="6706" y="9494"/>
                  <a:pt x="6741" y="9460"/>
                  <a:pt x="6716" y="9421"/>
                </a:cubicBezTo>
                <a:cubicBezTo>
                  <a:pt x="6633" y="9287"/>
                  <a:pt x="6848" y="9241"/>
                  <a:pt x="6944" y="9372"/>
                </a:cubicBezTo>
                <a:cubicBezTo>
                  <a:pt x="7018" y="9474"/>
                  <a:pt x="7092" y="9493"/>
                  <a:pt x="7277" y="9445"/>
                </a:cubicBezTo>
                <a:cubicBezTo>
                  <a:pt x="7569" y="9370"/>
                  <a:pt x="7564" y="9223"/>
                  <a:pt x="7269" y="9250"/>
                </a:cubicBezTo>
                <a:cubicBezTo>
                  <a:pt x="7135" y="9263"/>
                  <a:pt x="7037" y="9225"/>
                  <a:pt x="7009" y="9153"/>
                </a:cubicBezTo>
                <a:cubicBezTo>
                  <a:pt x="6984" y="9090"/>
                  <a:pt x="6914" y="9040"/>
                  <a:pt x="6854" y="9040"/>
                </a:cubicBezTo>
                <a:cubicBezTo>
                  <a:pt x="6795" y="9040"/>
                  <a:pt x="6677" y="8994"/>
                  <a:pt x="6594" y="8942"/>
                </a:cubicBezTo>
                <a:cubicBezTo>
                  <a:pt x="6468" y="8863"/>
                  <a:pt x="6424" y="8872"/>
                  <a:pt x="6326" y="8999"/>
                </a:cubicBezTo>
                <a:cubicBezTo>
                  <a:pt x="6212" y="9148"/>
                  <a:pt x="6213" y="9149"/>
                  <a:pt x="6164" y="8975"/>
                </a:cubicBezTo>
                <a:cubicBezTo>
                  <a:pt x="6135" y="8873"/>
                  <a:pt x="6075" y="8815"/>
                  <a:pt x="6017" y="8837"/>
                </a:cubicBezTo>
                <a:cubicBezTo>
                  <a:pt x="5963" y="8858"/>
                  <a:pt x="5872" y="8824"/>
                  <a:pt x="5822" y="8764"/>
                </a:cubicBezTo>
                <a:cubicBezTo>
                  <a:pt x="5753" y="8681"/>
                  <a:pt x="5697" y="8676"/>
                  <a:pt x="5579" y="8740"/>
                </a:cubicBezTo>
                <a:cubicBezTo>
                  <a:pt x="5423" y="8823"/>
                  <a:pt x="5400" y="8812"/>
                  <a:pt x="4888" y="8570"/>
                </a:cubicBezTo>
                <a:cubicBezTo>
                  <a:pt x="4772" y="8515"/>
                  <a:pt x="4671" y="8487"/>
                  <a:pt x="4660" y="8505"/>
                </a:cubicBezTo>
                <a:cubicBezTo>
                  <a:pt x="4650" y="8522"/>
                  <a:pt x="4605" y="8598"/>
                  <a:pt x="4563" y="8675"/>
                </a:cubicBezTo>
                <a:cubicBezTo>
                  <a:pt x="4460" y="8862"/>
                  <a:pt x="4324" y="8810"/>
                  <a:pt x="4351" y="8594"/>
                </a:cubicBezTo>
                <a:cubicBezTo>
                  <a:pt x="4378" y="8389"/>
                  <a:pt x="4230" y="8365"/>
                  <a:pt x="4091" y="8553"/>
                </a:cubicBezTo>
                <a:cubicBezTo>
                  <a:pt x="4000" y="8677"/>
                  <a:pt x="3987" y="8674"/>
                  <a:pt x="3912" y="8480"/>
                </a:cubicBezTo>
                <a:cubicBezTo>
                  <a:pt x="3828" y="8259"/>
                  <a:pt x="3757" y="8222"/>
                  <a:pt x="3636" y="8343"/>
                </a:cubicBezTo>
                <a:cubicBezTo>
                  <a:pt x="3590" y="8389"/>
                  <a:pt x="3473" y="8368"/>
                  <a:pt x="3319" y="8294"/>
                </a:cubicBezTo>
                <a:cubicBezTo>
                  <a:pt x="3205" y="8239"/>
                  <a:pt x="3138" y="8215"/>
                  <a:pt x="3084" y="8221"/>
                </a:cubicBezTo>
                <a:close/>
                <a:moveTo>
                  <a:pt x="17801" y="9737"/>
                </a:moveTo>
                <a:cubicBezTo>
                  <a:pt x="17763" y="9756"/>
                  <a:pt x="17726" y="9812"/>
                  <a:pt x="17704" y="9899"/>
                </a:cubicBezTo>
                <a:lnTo>
                  <a:pt x="17663" y="10069"/>
                </a:lnTo>
                <a:lnTo>
                  <a:pt x="17501" y="9891"/>
                </a:lnTo>
                <a:cubicBezTo>
                  <a:pt x="17365" y="9746"/>
                  <a:pt x="17313" y="9737"/>
                  <a:pt x="17216" y="9818"/>
                </a:cubicBezTo>
                <a:cubicBezTo>
                  <a:pt x="17152" y="9871"/>
                  <a:pt x="16945" y="9906"/>
                  <a:pt x="16753" y="9899"/>
                </a:cubicBezTo>
                <a:cubicBezTo>
                  <a:pt x="16502" y="9889"/>
                  <a:pt x="16371" y="9927"/>
                  <a:pt x="16298" y="10020"/>
                </a:cubicBezTo>
                <a:cubicBezTo>
                  <a:pt x="16203" y="10142"/>
                  <a:pt x="16194" y="10137"/>
                  <a:pt x="16103" y="10020"/>
                </a:cubicBezTo>
                <a:cubicBezTo>
                  <a:pt x="15968" y="9848"/>
                  <a:pt x="15479" y="9872"/>
                  <a:pt x="15444" y="10053"/>
                </a:cubicBezTo>
                <a:cubicBezTo>
                  <a:pt x="15416" y="10201"/>
                  <a:pt x="15583" y="10231"/>
                  <a:pt x="15713" y="10102"/>
                </a:cubicBezTo>
                <a:cubicBezTo>
                  <a:pt x="15774" y="10040"/>
                  <a:pt x="15845" y="10063"/>
                  <a:pt x="15965" y="10183"/>
                </a:cubicBezTo>
                <a:cubicBezTo>
                  <a:pt x="16061" y="10279"/>
                  <a:pt x="16162" y="10322"/>
                  <a:pt x="16217" y="10288"/>
                </a:cubicBezTo>
                <a:cubicBezTo>
                  <a:pt x="16355" y="10201"/>
                  <a:pt x="16609" y="10258"/>
                  <a:pt x="16720" y="10401"/>
                </a:cubicBezTo>
                <a:cubicBezTo>
                  <a:pt x="16800" y="10504"/>
                  <a:pt x="16847" y="10507"/>
                  <a:pt x="16964" y="10434"/>
                </a:cubicBezTo>
                <a:cubicBezTo>
                  <a:pt x="17080" y="10362"/>
                  <a:pt x="17124" y="10367"/>
                  <a:pt x="17200" y="10458"/>
                </a:cubicBezTo>
                <a:cubicBezTo>
                  <a:pt x="17252" y="10521"/>
                  <a:pt x="17332" y="10564"/>
                  <a:pt x="17379" y="10547"/>
                </a:cubicBezTo>
                <a:cubicBezTo>
                  <a:pt x="17425" y="10530"/>
                  <a:pt x="17524" y="10564"/>
                  <a:pt x="17598" y="10628"/>
                </a:cubicBezTo>
                <a:cubicBezTo>
                  <a:pt x="17719" y="10734"/>
                  <a:pt x="17754" y="10735"/>
                  <a:pt x="17899" y="10604"/>
                </a:cubicBezTo>
                <a:cubicBezTo>
                  <a:pt x="18057" y="10461"/>
                  <a:pt x="18055" y="10459"/>
                  <a:pt x="18199" y="10636"/>
                </a:cubicBezTo>
                <a:cubicBezTo>
                  <a:pt x="18283" y="10740"/>
                  <a:pt x="18395" y="10799"/>
                  <a:pt x="18460" y="10774"/>
                </a:cubicBezTo>
                <a:cubicBezTo>
                  <a:pt x="18522" y="10750"/>
                  <a:pt x="18595" y="10763"/>
                  <a:pt x="18622" y="10807"/>
                </a:cubicBezTo>
                <a:cubicBezTo>
                  <a:pt x="18649" y="10851"/>
                  <a:pt x="18734" y="10875"/>
                  <a:pt x="18809" y="10855"/>
                </a:cubicBezTo>
                <a:cubicBezTo>
                  <a:pt x="18884" y="10836"/>
                  <a:pt x="18985" y="10837"/>
                  <a:pt x="19028" y="10863"/>
                </a:cubicBezTo>
                <a:cubicBezTo>
                  <a:pt x="19161" y="10945"/>
                  <a:pt x="19654" y="10958"/>
                  <a:pt x="19654" y="10880"/>
                </a:cubicBezTo>
                <a:cubicBezTo>
                  <a:pt x="19654" y="10839"/>
                  <a:pt x="19583" y="10766"/>
                  <a:pt x="19492" y="10718"/>
                </a:cubicBezTo>
                <a:lnTo>
                  <a:pt x="19321" y="10628"/>
                </a:lnTo>
                <a:lnTo>
                  <a:pt x="19508" y="10491"/>
                </a:lnTo>
                <a:cubicBezTo>
                  <a:pt x="19654" y="10380"/>
                  <a:pt x="19672" y="10330"/>
                  <a:pt x="19597" y="10256"/>
                </a:cubicBezTo>
                <a:cubicBezTo>
                  <a:pt x="19527" y="10185"/>
                  <a:pt x="19524" y="10131"/>
                  <a:pt x="19589" y="10053"/>
                </a:cubicBezTo>
                <a:cubicBezTo>
                  <a:pt x="19654" y="9975"/>
                  <a:pt x="19656" y="9925"/>
                  <a:pt x="19589" y="9858"/>
                </a:cubicBezTo>
                <a:cubicBezTo>
                  <a:pt x="19540" y="9810"/>
                  <a:pt x="19500" y="9796"/>
                  <a:pt x="19500" y="9826"/>
                </a:cubicBezTo>
                <a:cubicBezTo>
                  <a:pt x="19500" y="9856"/>
                  <a:pt x="19377" y="9825"/>
                  <a:pt x="19223" y="9761"/>
                </a:cubicBezTo>
                <a:cubicBezTo>
                  <a:pt x="19004" y="9670"/>
                  <a:pt x="18921" y="9664"/>
                  <a:pt x="18833" y="9737"/>
                </a:cubicBezTo>
                <a:cubicBezTo>
                  <a:pt x="18707" y="9842"/>
                  <a:pt x="17974" y="9880"/>
                  <a:pt x="17915" y="9785"/>
                </a:cubicBezTo>
                <a:cubicBezTo>
                  <a:pt x="17880" y="9729"/>
                  <a:pt x="17839" y="9717"/>
                  <a:pt x="17801" y="9737"/>
                </a:cubicBezTo>
                <a:close/>
                <a:moveTo>
                  <a:pt x="21036" y="9956"/>
                </a:moveTo>
                <a:cubicBezTo>
                  <a:pt x="20864" y="9956"/>
                  <a:pt x="20825" y="10175"/>
                  <a:pt x="20971" y="10320"/>
                </a:cubicBezTo>
                <a:cubicBezTo>
                  <a:pt x="21039" y="10388"/>
                  <a:pt x="21012" y="10432"/>
                  <a:pt x="20857" y="10491"/>
                </a:cubicBezTo>
                <a:cubicBezTo>
                  <a:pt x="20629" y="10577"/>
                  <a:pt x="20593" y="10735"/>
                  <a:pt x="20768" y="10880"/>
                </a:cubicBezTo>
                <a:cubicBezTo>
                  <a:pt x="20899" y="10988"/>
                  <a:pt x="20923" y="11230"/>
                  <a:pt x="20808" y="11301"/>
                </a:cubicBezTo>
                <a:cubicBezTo>
                  <a:pt x="20766" y="11327"/>
                  <a:pt x="20727" y="11409"/>
                  <a:pt x="20727" y="11488"/>
                </a:cubicBezTo>
                <a:cubicBezTo>
                  <a:pt x="20727" y="11605"/>
                  <a:pt x="20791" y="11633"/>
                  <a:pt x="21076" y="11633"/>
                </a:cubicBezTo>
                <a:cubicBezTo>
                  <a:pt x="21359" y="11633"/>
                  <a:pt x="21426" y="11601"/>
                  <a:pt x="21426" y="11488"/>
                </a:cubicBezTo>
                <a:cubicBezTo>
                  <a:pt x="21426" y="11411"/>
                  <a:pt x="21370" y="11335"/>
                  <a:pt x="21304" y="11309"/>
                </a:cubicBezTo>
                <a:cubicBezTo>
                  <a:pt x="21148" y="11250"/>
                  <a:pt x="21233" y="11107"/>
                  <a:pt x="21426" y="11107"/>
                </a:cubicBezTo>
                <a:cubicBezTo>
                  <a:pt x="21503" y="11107"/>
                  <a:pt x="21556" y="11058"/>
                  <a:pt x="21572" y="11001"/>
                </a:cubicBezTo>
                <a:cubicBezTo>
                  <a:pt x="21588" y="10945"/>
                  <a:pt x="21565" y="10880"/>
                  <a:pt x="21499" y="10839"/>
                </a:cubicBezTo>
                <a:cubicBezTo>
                  <a:pt x="21458" y="10814"/>
                  <a:pt x="21443" y="10699"/>
                  <a:pt x="21466" y="10580"/>
                </a:cubicBezTo>
                <a:cubicBezTo>
                  <a:pt x="21501" y="10405"/>
                  <a:pt x="21483" y="10354"/>
                  <a:pt x="21353" y="10320"/>
                </a:cubicBezTo>
                <a:cubicBezTo>
                  <a:pt x="21254" y="10295"/>
                  <a:pt x="21190" y="10216"/>
                  <a:pt x="21190" y="10118"/>
                </a:cubicBezTo>
                <a:cubicBezTo>
                  <a:pt x="21190" y="10008"/>
                  <a:pt x="21140" y="9956"/>
                  <a:pt x="21036" y="9956"/>
                </a:cubicBezTo>
                <a:close/>
                <a:moveTo>
                  <a:pt x="6204" y="9972"/>
                </a:moveTo>
                <a:cubicBezTo>
                  <a:pt x="6038" y="9965"/>
                  <a:pt x="5861" y="9991"/>
                  <a:pt x="5790" y="10045"/>
                </a:cubicBezTo>
                <a:cubicBezTo>
                  <a:pt x="5705" y="10108"/>
                  <a:pt x="5408" y="10081"/>
                  <a:pt x="5205" y="9996"/>
                </a:cubicBezTo>
                <a:cubicBezTo>
                  <a:pt x="5135" y="9967"/>
                  <a:pt x="5054" y="9983"/>
                  <a:pt x="5026" y="10029"/>
                </a:cubicBezTo>
                <a:cubicBezTo>
                  <a:pt x="4998" y="10074"/>
                  <a:pt x="4887" y="10087"/>
                  <a:pt x="4782" y="10061"/>
                </a:cubicBezTo>
                <a:cubicBezTo>
                  <a:pt x="4598" y="10015"/>
                  <a:pt x="4593" y="10023"/>
                  <a:pt x="4620" y="10369"/>
                </a:cubicBezTo>
                <a:cubicBezTo>
                  <a:pt x="4636" y="10587"/>
                  <a:pt x="4612" y="10759"/>
                  <a:pt x="4555" y="10807"/>
                </a:cubicBezTo>
                <a:cubicBezTo>
                  <a:pt x="4419" y="10919"/>
                  <a:pt x="4351" y="10784"/>
                  <a:pt x="4351" y="10377"/>
                </a:cubicBezTo>
                <a:cubicBezTo>
                  <a:pt x="4351" y="10126"/>
                  <a:pt x="4329" y="10029"/>
                  <a:pt x="4246" y="10029"/>
                </a:cubicBezTo>
                <a:cubicBezTo>
                  <a:pt x="4173" y="10029"/>
                  <a:pt x="4133" y="10093"/>
                  <a:pt x="4148" y="10199"/>
                </a:cubicBezTo>
                <a:cubicBezTo>
                  <a:pt x="4183" y="10439"/>
                  <a:pt x="4001" y="10464"/>
                  <a:pt x="3912" y="10231"/>
                </a:cubicBezTo>
                <a:cubicBezTo>
                  <a:pt x="3824" y="9999"/>
                  <a:pt x="3677" y="9969"/>
                  <a:pt x="3677" y="10183"/>
                </a:cubicBezTo>
                <a:cubicBezTo>
                  <a:pt x="3677" y="10396"/>
                  <a:pt x="3524" y="10463"/>
                  <a:pt x="3474" y="10272"/>
                </a:cubicBezTo>
                <a:cubicBezTo>
                  <a:pt x="3426" y="10091"/>
                  <a:pt x="3140" y="10049"/>
                  <a:pt x="3140" y="10223"/>
                </a:cubicBezTo>
                <a:cubicBezTo>
                  <a:pt x="3140" y="10422"/>
                  <a:pt x="2967" y="10443"/>
                  <a:pt x="2832" y="10264"/>
                </a:cubicBezTo>
                <a:cubicBezTo>
                  <a:pt x="2672" y="10052"/>
                  <a:pt x="2553" y="10105"/>
                  <a:pt x="2482" y="10426"/>
                </a:cubicBezTo>
                <a:cubicBezTo>
                  <a:pt x="2451" y="10567"/>
                  <a:pt x="2373" y="10679"/>
                  <a:pt x="2287" y="10701"/>
                </a:cubicBezTo>
                <a:cubicBezTo>
                  <a:pt x="2070" y="10758"/>
                  <a:pt x="2108" y="10953"/>
                  <a:pt x="2336" y="10953"/>
                </a:cubicBezTo>
                <a:cubicBezTo>
                  <a:pt x="2443" y="10953"/>
                  <a:pt x="2546" y="11008"/>
                  <a:pt x="2572" y="11074"/>
                </a:cubicBezTo>
                <a:cubicBezTo>
                  <a:pt x="2628" y="11221"/>
                  <a:pt x="2494" y="11392"/>
                  <a:pt x="2417" y="11269"/>
                </a:cubicBezTo>
                <a:cubicBezTo>
                  <a:pt x="2343" y="11149"/>
                  <a:pt x="2141" y="11159"/>
                  <a:pt x="2141" y="11285"/>
                </a:cubicBezTo>
                <a:cubicBezTo>
                  <a:pt x="2141" y="11343"/>
                  <a:pt x="2209" y="11416"/>
                  <a:pt x="2295" y="11439"/>
                </a:cubicBezTo>
                <a:cubicBezTo>
                  <a:pt x="2420" y="11472"/>
                  <a:pt x="2441" y="11516"/>
                  <a:pt x="2401" y="11674"/>
                </a:cubicBezTo>
                <a:cubicBezTo>
                  <a:pt x="2353" y="11865"/>
                  <a:pt x="2461" y="11956"/>
                  <a:pt x="2555" y="11804"/>
                </a:cubicBezTo>
                <a:cubicBezTo>
                  <a:pt x="2579" y="11765"/>
                  <a:pt x="2677" y="11756"/>
                  <a:pt x="2767" y="11779"/>
                </a:cubicBezTo>
                <a:cubicBezTo>
                  <a:pt x="2872" y="11807"/>
                  <a:pt x="2957" y="11771"/>
                  <a:pt x="3002" y="11690"/>
                </a:cubicBezTo>
                <a:cubicBezTo>
                  <a:pt x="3061" y="11586"/>
                  <a:pt x="3093" y="11587"/>
                  <a:pt x="3222" y="11666"/>
                </a:cubicBezTo>
                <a:cubicBezTo>
                  <a:pt x="3351" y="11745"/>
                  <a:pt x="3387" y="11735"/>
                  <a:pt x="3449" y="11625"/>
                </a:cubicBezTo>
                <a:cubicBezTo>
                  <a:pt x="3492" y="11551"/>
                  <a:pt x="3578" y="11511"/>
                  <a:pt x="3644" y="11536"/>
                </a:cubicBezTo>
                <a:cubicBezTo>
                  <a:pt x="3708" y="11561"/>
                  <a:pt x="3824" y="11528"/>
                  <a:pt x="3904" y="11455"/>
                </a:cubicBezTo>
                <a:cubicBezTo>
                  <a:pt x="3985" y="11383"/>
                  <a:pt x="4092" y="11345"/>
                  <a:pt x="4140" y="11374"/>
                </a:cubicBezTo>
                <a:cubicBezTo>
                  <a:pt x="4188" y="11403"/>
                  <a:pt x="4280" y="11382"/>
                  <a:pt x="4351" y="11325"/>
                </a:cubicBezTo>
                <a:cubicBezTo>
                  <a:pt x="4557" y="11162"/>
                  <a:pt x="4819" y="11026"/>
                  <a:pt x="4936" y="11026"/>
                </a:cubicBezTo>
                <a:cubicBezTo>
                  <a:pt x="4996" y="11026"/>
                  <a:pt x="5059" y="10975"/>
                  <a:pt x="5083" y="10912"/>
                </a:cubicBezTo>
                <a:cubicBezTo>
                  <a:pt x="5107" y="10850"/>
                  <a:pt x="5179" y="10817"/>
                  <a:pt x="5237" y="10839"/>
                </a:cubicBezTo>
                <a:cubicBezTo>
                  <a:pt x="5295" y="10861"/>
                  <a:pt x="5385" y="10832"/>
                  <a:pt x="5440" y="10766"/>
                </a:cubicBezTo>
                <a:cubicBezTo>
                  <a:pt x="5512" y="10680"/>
                  <a:pt x="5612" y="10658"/>
                  <a:pt x="5798" y="10693"/>
                </a:cubicBezTo>
                <a:cubicBezTo>
                  <a:pt x="6023" y="10735"/>
                  <a:pt x="6058" y="10717"/>
                  <a:pt x="6058" y="10580"/>
                </a:cubicBezTo>
                <a:cubicBezTo>
                  <a:pt x="6058" y="10493"/>
                  <a:pt x="6021" y="10404"/>
                  <a:pt x="5977" y="10377"/>
                </a:cubicBezTo>
                <a:cubicBezTo>
                  <a:pt x="5922" y="10343"/>
                  <a:pt x="5923" y="10289"/>
                  <a:pt x="5985" y="10215"/>
                </a:cubicBezTo>
                <a:cubicBezTo>
                  <a:pt x="6097" y="10080"/>
                  <a:pt x="6286" y="10206"/>
                  <a:pt x="6286" y="10418"/>
                </a:cubicBezTo>
                <a:cubicBezTo>
                  <a:pt x="6286" y="10628"/>
                  <a:pt x="6424" y="10672"/>
                  <a:pt x="6521" y="10491"/>
                </a:cubicBezTo>
                <a:cubicBezTo>
                  <a:pt x="6568" y="10402"/>
                  <a:pt x="6650" y="10343"/>
                  <a:pt x="6700" y="10361"/>
                </a:cubicBezTo>
                <a:cubicBezTo>
                  <a:pt x="6750" y="10379"/>
                  <a:pt x="6857" y="10361"/>
                  <a:pt x="6936" y="10320"/>
                </a:cubicBezTo>
                <a:cubicBezTo>
                  <a:pt x="7015" y="10280"/>
                  <a:pt x="7191" y="10247"/>
                  <a:pt x="7334" y="10247"/>
                </a:cubicBezTo>
                <a:cubicBezTo>
                  <a:pt x="7505" y="10247"/>
                  <a:pt x="7594" y="10213"/>
                  <a:pt x="7594" y="10142"/>
                </a:cubicBezTo>
                <a:cubicBezTo>
                  <a:pt x="7594" y="10015"/>
                  <a:pt x="7219" y="9992"/>
                  <a:pt x="6838" y="10102"/>
                </a:cubicBezTo>
                <a:cubicBezTo>
                  <a:pt x="6643" y="10157"/>
                  <a:pt x="6577" y="10151"/>
                  <a:pt x="6546" y="10069"/>
                </a:cubicBezTo>
                <a:cubicBezTo>
                  <a:pt x="6524" y="10012"/>
                  <a:pt x="6371" y="9978"/>
                  <a:pt x="6204" y="9972"/>
                </a:cubicBezTo>
                <a:close/>
                <a:moveTo>
                  <a:pt x="15201" y="10604"/>
                </a:moveTo>
                <a:cubicBezTo>
                  <a:pt x="15079" y="10679"/>
                  <a:pt x="15103" y="10880"/>
                  <a:pt x="15233" y="10880"/>
                </a:cubicBezTo>
                <a:cubicBezTo>
                  <a:pt x="15295" y="10880"/>
                  <a:pt x="15473" y="10941"/>
                  <a:pt x="15623" y="11026"/>
                </a:cubicBezTo>
                <a:cubicBezTo>
                  <a:pt x="15774" y="11110"/>
                  <a:pt x="15945" y="11180"/>
                  <a:pt x="16005" y="11180"/>
                </a:cubicBezTo>
                <a:cubicBezTo>
                  <a:pt x="16066" y="11180"/>
                  <a:pt x="16150" y="11247"/>
                  <a:pt x="16192" y="11325"/>
                </a:cubicBezTo>
                <a:cubicBezTo>
                  <a:pt x="16246" y="11425"/>
                  <a:pt x="16327" y="11456"/>
                  <a:pt x="16460" y="11431"/>
                </a:cubicBezTo>
                <a:cubicBezTo>
                  <a:pt x="16599" y="11404"/>
                  <a:pt x="16702" y="11449"/>
                  <a:pt x="16842" y="11601"/>
                </a:cubicBezTo>
                <a:cubicBezTo>
                  <a:pt x="17042" y="11816"/>
                  <a:pt x="17273" y="11821"/>
                  <a:pt x="17273" y="11609"/>
                </a:cubicBezTo>
                <a:cubicBezTo>
                  <a:pt x="17273" y="11547"/>
                  <a:pt x="17312" y="11473"/>
                  <a:pt x="17354" y="11447"/>
                </a:cubicBezTo>
                <a:cubicBezTo>
                  <a:pt x="17464" y="11380"/>
                  <a:pt x="17585" y="11737"/>
                  <a:pt x="17492" y="11852"/>
                </a:cubicBezTo>
                <a:cubicBezTo>
                  <a:pt x="17387" y="11983"/>
                  <a:pt x="17482" y="12112"/>
                  <a:pt x="17679" y="12095"/>
                </a:cubicBezTo>
                <a:cubicBezTo>
                  <a:pt x="18068" y="12063"/>
                  <a:pt x="18198" y="12110"/>
                  <a:pt x="18273" y="12306"/>
                </a:cubicBezTo>
                <a:cubicBezTo>
                  <a:pt x="18334" y="12467"/>
                  <a:pt x="18385" y="12489"/>
                  <a:pt x="18533" y="12452"/>
                </a:cubicBezTo>
                <a:cubicBezTo>
                  <a:pt x="18654" y="12422"/>
                  <a:pt x="18778" y="12458"/>
                  <a:pt x="18898" y="12557"/>
                </a:cubicBezTo>
                <a:cubicBezTo>
                  <a:pt x="19136" y="12755"/>
                  <a:pt x="19262" y="12751"/>
                  <a:pt x="19354" y="12541"/>
                </a:cubicBezTo>
                <a:cubicBezTo>
                  <a:pt x="19395" y="12446"/>
                  <a:pt x="19471" y="12309"/>
                  <a:pt x="19524" y="12233"/>
                </a:cubicBezTo>
                <a:cubicBezTo>
                  <a:pt x="19604" y="12119"/>
                  <a:pt x="19597" y="12083"/>
                  <a:pt x="19492" y="12023"/>
                </a:cubicBezTo>
                <a:cubicBezTo>
                  <a:pt x="19416" y="11980"/>
                  <a:pt x="19380" y="11890"/>
                  <a:pt x="19402" y="11804"/>
                </a:cubicBezTo>
                <a:cubicBezTo>
                  <a:pt x="19450" y="11622"/>
                  <a:pt x="19300" y="11524"/>
                  <a:pt x="19158" y="11642"/>
                </a:cubicBezTo>
                <a:cubicBezTo>
                  <a:pt x="19075" y="11711"/>
                  <a:pt x="19033" y="11698"/>
                  <a:pt x="18963" y="11569"/>
                </a:cubicBezTo>
                <a:cubicBezTo>
                  <a:pt x="18915" y="11478"/>
                  <a:pt x="18825" y="11417"/>
                  <a:pt x="18768" y="11439"/>
                </a:cubicBezTo>
                <a:cubicBezTo>
                  <a:pt x="18711" y="11461"/>
                  <a:pt x="18627" y="11430"/>
                  <a:pt x="18573" y="11366"/>
                </a:cubicBezTo>
                <a:cubicBezTo>
                  <a:pt x="18488" y="11264"/>
                  <a:pt x="18460" y="11266"/>
                  <a:pt x="18338" y="11423"/>
                </a:cubicBezTo>
                <a:lnTo>
                  <a:pt x="18199" y="11601"/>
                </a:lnTo>
                <a:lnTo>
                  <a:pt x="18151" y="11431"/>
                </a:lnTo>
                <a:cubicBezTo>
                  <a:pt x="18101" y="11252"/>
                  <a:pt x="17858" y="11197"/>
                  <a:pt x="17769" y="11342"/>
                </a:cubicBezTo>
                <a:cubicBezTo>
                  <a:pt x="17692" y="11465"/>
                  <a:pt x="17542" y="11378"/>
                  <a:pt x="17541" y="11212"/>
                </a:cubicBezTo>
                <a:cubicBezTo>
                  <a:pt x="17541" y="11116"/>
                  <a:pt x="17487" y="11066"/>
                  <a:pt x="17387" y="11066"/>
                </a:cubicBezTo>
                <a:cubicBezTo>
                  <a:pt x="17287" y="11066"/>
                  <a:pt x="17233" y="11116"/>
                  <a:pt x="17232" y="11212"/>
                </a:cubicBezTo>
                <a:cubicBezTo>
                  <a:pt x="17232" y="11418"/>
                  <a:pt x="17040" y="11464"/>
                  <a:pt x="16989" y="11269"/>
                </a:cubicBezTo>
                <a:cubicBezTo>
                  <a:pt x="16961" y="11162"/>
                  <a:pt x="16888" y="11107"/>
                  <a:pt x="16769" y="11107"/>
                </a:cubicBezTo>
                <a:cubicBezTo>
                  <a:pt x="16667" y="11107"/>
                  <a:pt x="16548" y="11041"/>
                  <a:pt x="16501" y="10953"/>
                </a:cubicBezTo>
                <a:cubicBezTo>
                  <a:pt x="16440" y="10840"/>
                  <a:pt x="16387" y="10814"/>
                  <a:pt x="16298" y="10863"/>
                </a:cubicBezTo>
                <a:cubicBezTo>
                  <a:pt x="16164" y="10938"/>
                  <a:pt x="15908" y="10895"/>
                  <a:pt x="15753" y="10774"/>
                </a:cubicBezTo>
                <a:cubicBezTo>
                  <a:pt x="15699" y="10732"/>
                  <a:pt x="15634" y="10723"/>
                  <a:pt x="15607" y="10750"/>
                </a:cubicBezTo>
                <a:cubicBezTo>
                  <a:pt x="15580" y="10777"/>
                  <a:pt x="15495" y="10744"/>
                  <a:pt x="15420" y="10677"/>
                </a:cubicBezTo>
                <a:cubicBezTo>
                  <a:pt x="15345" y="10610"/>
                  <a:pt x="15246" y="10576"/>
                  <a:pt x="15201" y="10604"/>
                </a:cubicBezTo>
                <a:close/>
                <a:moveTo>
                  <a:pt x="7797" y="10669"/>
                </a:moveTo>
                <a:cubicBezTo>
                  <a:pt x="7750" y="10676"/>
                  <a:pt x="7708" y="10731"/>
                  <a:pt x="7708" y="10823"/>
                </a:cubicBezTo>
                <a:cubicBezTo>
                  <a:pt x="7707" y="10891"/>
                  <a:pt x="7667" y="10985"/>
                  <a:pt x="7618" y="11034"/>
                </a:cubicBezTo>
                <a:cubicBezTo>
                  <a:pt x="7552" y="11100"/>
                  <a:pt x="7513" y="11083"/>
                  <a:pt x="7448" y="10961"/>
                </a:cubicBezTo>
                <a:cubicBezTo>
                  <a:pt x="7378" y="10831"/>
                  <a:pt x="7328" y="10809"/>
                  <a:pt x="7212" y="10872"/>
                </a:cubicBezTo>
                <a:cubicBezTo>
                  <a:pt x="7132" y="10914"/>
                  <a:pt x="7002" y="10953"/>
                  <a:pt x="6919" y="10953"/>
                </a:cubicBezTo>
                <a:cubicBezTo>
                  <a:pt x="6834" y="10953"/>
                  <a:pt x="6747" y="11019"/>
                  <a:pt x="6724" y="11107"/>
                </a:cubicBezTo>
                <a:cubicBezTo>
                  <a:pt x="6701" y="11194"/>
                  <a:pt x="6645" y="11242"/>
                  <a:pt x="6586" y="11220"/>
                </a:cubicBezTo>
                <a:cubicBezTo>
                  <a:pt x="6433" y="11164"/>
                  <a:pt x="6308" y="11271"/>
                  <a:pt x="6277" y="11488"/>
                </a:cubicBezTo>
                <a:cubicBezTo>
                  <a:pt x="6240" y="11754"/>
                  <a:pt x="6011" y="11746"/>
                  <a:pt x="6042" y="11479"/>
                </a:cubicBezTo>
                <a:cubicBezTo>
                  <a:pt x="6067" y="11260"/>
                  <a:pt x="5918" y="11151"/>
                  <a:pt x="5741" y="11261"/>
                </a:cubicBezTo>
                <a:cubicBezTo>
                  <a:pt x="5652" y="11316"/>
                  <a:pt x="5652" y="11358"/>
                  <a:pt x="5733" y="11488"/>
                </a:cubicBezTo>
                <a:cubicBezTo>
                  <a:pt x="5816" y="11621"/>
                  <a:pt x="5809" y="11657"/>
                  <a:pt x="5700" y="11698"/>
                </a:cubicBezTo>
                <a:cubicBezTo>
                  <a:pt x="5624" y="11728"/>
                  <a:pt x="5537" y="11694"/>
                  <a:pt x="5481" y="11617"/>
                </a:cubicBezTo>
                <a:cubicBezTo>
                  <a:pt x="5365" y="11459"/>
                  <a:pt x="5165" y="11449"/>
                  <a:pt x="5107" y="11601"/>
                </a:cubicBezTo>
                <a:cubicBezTo>
                  <a:pt x="5083" y="11664"/>
                  <a:pt x="5016" y="11698"/>
                  <a:pt x="4953" y="11674"/>
                </a:cubicBezTo>
                <a:cubicBezTo>
                  <a:pt x="4791" y="11612"/>
                  <a:pt x="4649" y="11708"/>
                  <a:pt x="4741" y="11820"/>
                </a:cubicBezTo>
                <a:cubicBezTo>
                  <a:pt x="4790" y="11879"/>
                  <a:pt x="4780" y="11958"/>
                  <a:pt x="4709" y="12055"/>
                </a:cubicBezTo>
                <a:cubicBezTo>
                  <a:pt x="4629" y="12164"/>
                  <a:pt x="4622" y="12231"/>
                  <a:pt x="4685" y="12306"/>
                </a:cubicBezTo>
                <a:cubicBezTo>
                  <a:pt x="4805" y="12451"/>
                  <a:pt x="5112" y="12437"/>
                  <a:pt x="5172" y="12282"/>
                </a:cubicBezTo>
                <a:cubicBezTo>
                  <a:pt x="5215" y="12170"/>
                  <a:pt x="5249" y="12177"/>
                  <a:pt x="5408" y="12371"/>
                </a:cubicBezTo>
                <a:cubicBezTo>
                  <a:pt x="5510" y="12496"/>
                  <a:pt x="5593" y="12653"/>
                  <a:pt x="5595" y="12720"/>
                </a:cubicBezTo>
                <a:cubicBezTo>
                  <a:pt x="5596" y="12786"/>
                  <a:pt x="5623" y="12870"/>
                  <a:pt x="5652" y="12898"/>
                </a:cubicBezTo>
                <a:cubicBezTo>
                  <a:pt x="5783" y="13029"/>
                  <a:pt x="6008" y="12809"/>
                  <a:pt x="5936" y="12622"/>
                </a:cubicBezTo>
                <a:cubicBezTo>
                  <a:pt x="5867" y="12442"/>
                  <a:pt x="6048" y="12376"/>
                  <a:pt x="6212" y="12525"/>
                </a:cubicBezTo>
                <a:cubicBezTo>
                  <a:pt x="6333" y="12634"/>
                  <a:pt x="6384" y="12646"/>
                  <a:pt x="6481" y="12566"/>
                </a:cubicBezTo>
                <a:cubicBezTo>
                  <a:pt x="6545" y="12512"/>
                  <a:pt x="6589" y="12407"/>
                  <a:pt x="6578" y="12339"/>
                </a:cubicBezTo>
                <a:cubicBezTo>
                  <a:pt x="6564" y="12253"/>
                  <a:pt x="6610" y="12222"/>
                  <a:pt x="6724" y="12233"/>
                </a:cubicBezTo>
                <a:cubicBezTo>
                  <a:pt x="6815" y="12243"/>
                  <a:pt x="6927" y="12204"/>
                  <a:pt x="6976" y="12144"/>
                </a:cubicBezTo>
                <a:cubicBezTo>
                  <a:pt x="7026" y="12085"/>
                  <a:pt x="7117" y="12050"/>
                  <a:pt x="7171" y="12071"/>
                </a:cubicBezTo>
                <a:cubicBezTo>
                  <a:pt x="7226" y="12092"/>
                  <a:pt x="7284" y="12056"/>
                  <a:pt x="7310" y="11990"/>
                </a:cubicBezTo>
                <a:cubicBezTo>
                  <a:pt x="7335" y="11924"/>
                  <a:pt x="7430" y="11869"/>
                  <a:pt x="7521" y="11869"/>
                </a:cubicBezTo>
                <a:cubicBezTo>
                  <a:pt x="7638" y="11869"/>
                  <a:pt x="7675" y="11840"/>
                  <a:pt x="7643" y="11755"/>
                </a:cubicBezTo>
                <a:cubicBezTo>
                  <a:pt x="7611" y="11671"/>
                  <a:pt x="7668" y="11609"/>
                  <a:pt x="7830" y="11552"/>
                </a:cubicBezTo>
                <a:cubicBezTo>
                  <a:pt x="7978" y="11501"/>
                  <a:pt x="8057" y="11421"/>
                  <a:pt x="8057" y="11325"/>
                </a:cubicBezTo>
                <a:cubicBezTo>
                  <a:pt x="8057" y="11244"/>
                  <a:pt x="8108" y="11155"/>
                  <a:pt x="8171" y="11131"/>
                </a:cubicBezTo>
                <a:cubicBezTo>
                  <a:pt x="8357" y="11060"/>
                  <a:pt x="8313" y="10854"/>
                  <a:pt x="8122" y="10904"/>
                </a:cubicBezTo>
                <a:cubicBezTo>
                  <a:pt x="8004" y="10935"/>
                  <a:pt x="7948" y="10901"/>
                  <a:pt x="7919" y="10790"/>
                </a:cubicBezTo>
                <a:cubicBezTo>
                  <a:pt x="7896" y="10702"/>
                  <a:pt x="7844" y="10662"/>
                  <a:pt x="7797" y="10669"/>
                </a:cubicBezTo>
                <a:close/>
                <a:moveTo>
                  <a:pt x="13852" y="11269"/>
                </a:moveTo>
                <a:cubicBezTo>
                  <a:pt x="13803" y="11262"/>
                  <a:pt x="13733" y="11316"/>
                  <a:pt x="13608" y="11415"/>
                </a:cubicBezTo>
                <a:cubicBezTo>
                  <a:pt x="13462" y="11529"/>
                  <a:pt x="13382" y="11542"/>
                  <a:pt x="13307" y="11479"/>
                </a:cubicBezTo>
                <a:cubicBezTo>
                  <a:pt x="13170" y="11366"/>
                  <a:pt x="13025" y="11472"/>
                  <a:pt x="13071" y="11650"/>
                </a:cubicBezTo>
                <a:cubicBezTo>
                  <a:pt x="13092" y="11729"/>
                  <a:pt x="13077" y="11812"/>
                  <a:pt x="13039" y="11836"/>
                </a:cubicBezTo>
                <a:cubicBezTo>
                  <a:pt x="12913" y="11914"/>
                  <a:pt x="12972" y="12029"/>
                  <a:pt x="13169" y="12104"/>
                </a:cubicBezTo>
                <a:cubicBezTo>
                  <a:pt x="13333" y="12166"/>
                  <a:pt x="13342" y="12194"/>
                  <a:pt x="13267" y="12314"/>
                </a:cubicBezTo>
                <a:cubicBezTo>
                  <a:pt x="13193" y="12431"/>
                  <a:pt x="13213" y="12496"/>
                  <a:pt x="13380" y="12663"/>
                </a:cubicBezTo>
                <a:cubicBezTo>
                  <a:pt x="13491" y="12774"/>
                  <a:pt x="13583" y="12910"/>
                  <a:pt x="13583" y="12971"/>
                </a:cubicBezTo>
                <a:cubicBezTo>
                  <a:pt x="13583" y="13032"/>
                  <a:pt x="13642" y="13101"/>
                  <a:pt x="13705" y="13125"/>
                </a:cubicBezTo>
                <a:cubicBezTo>
                  <a:pt x="13769" y="13149"/>
                  <a:pt x="13819" y="13216"/>
                  <a:pt x="13819" y="13271"/>
                </a:cubicBezTo>
                <a:cubicBezTo>
                  <a:pt x="13819" y="13325"/>
                  <a:pt x="13895" y="13407"/>
                  <a:pt x="13990" y="13449"/>
                </a:cubicBezTo>
                <a:cubicBezTo>
                  <a:pt x="14106" y="13501"/>
                  <a:pt x="14157" y="13583"/>
                  <a:pt x="14144" y="13700"/>
                </a:cubicBezTo>
                <a:cubicBezTo>
                  <a:pt x="14131" y="13823"/>
                  <a:pt x="14176" y="13894"/>
                  <a:pt x="14307" y="13944"/>
                </a:cubicBezTo>
                <a:cubicBezTo>
                  <a:pt x="14444" y="13996"/>
                  <a:pt x="14484" y="14054"/>
                  <a:pt x="14453" y="14170"/>
                </a:cubicBezTo>
                <a:cubicBezTo>
                  <a:pt x="14424" y="14282"/>
                  <a:pt x="14453" y="14324"/>
                  <a:pt x="14542" y="14324"/>
                </a:cubicBezTo>
                <a:cubicBezTo>
                  <a:pt x="14667" y="14324"/>
                  <a:pt x="14854" y="14662"/>
                  <a:pt x="14827" y="14835"/>
                </a:cubicBezTo>
                <a:cubicBezTo>
                  <a:pt x="14819" y="14884"/>
                  <a:pt x="14899" y="15020"/>
                  <a:pt x="15006" y="15135"/>
                </a:cubicBezTo>
                <a:cubicBezTo>
                  <a:pt x="15112" y="15250"/>
                  <a:pt x="15201" y="15402"/>
                  <a:pt x="15201" y="15475"/>
                </a:cubicBezTo>
                <a:cubicBezTo>
                  <a:pt x="15201" y="15549"/>
                  <a:pt x="15251" y="15630"/>
                  <a:pt x="15314" y="15654"/>
                </a:cubicBezTo>
                <a:cubicBezTo>
                  <a:pt x="15378" y="15678"/>
                  <a:pt x="15428" y="15766"/>
                  <a:pt x="15428" y="15848"/>
                </a:cubicBezTo>
                <a:cubicBezTo>
                  <a:pt x="15428" y="15931"/>
                  <a:pt x="15493" y="16013"/>
                  <a:pt x="15566" y="16027"/>
                </a:cubicBezTo>
                <a:cubicBezTo>
                  <a:pt x="15649" y="16043"/>
                  <a:pt x="15696" y="16126"/>
                  <a:pt x="15696" y="16245"/>
                </a:cubicBezTo>
                <a:cubicBezTo>
                  <a:pt x="15698" y="16406"/>
                  <a:pt x="15735" y="16434"/>
                  <a:pt x="15908" y="16416"/>
                </a:cubicBezTo>
                <a:cubicBezTo>
                  <a:pt x="16139" y="16392"/>
                  <a:pt x="16271" y="16523"/>
                  <a:pt x="16087" y="16594"/>
                </a:cubicBezTo>
                <a:cubicBezTo>
                  <a:pt x="15916" y="16659"/>
                  <a:pt x="15943" y="16830"/>
                  <a:pt x="16127" y="16878"/>
                </a:cubicBezTo>
                <a:cubicBezTo>
                  <a:pt x="16213" y="16900"/>
                  <a:pt x="16272" y="16948"/>
                  <a:pt x="16265" y="16983"/>
                </a:cubicBezTo>
                <a:cubicBezTo>
                  <a:pt x="16259" y="17018"/>
                  <a:pt x="16260" y="17073"/>
                  <a:pt x="16265" y="17105"/>
                </a:cubicBezTo>
                <a:cubicBezTo>
                  <a:pt x="16281" y="17206"/>
                  <a:pt x="16565" y="17165"/>
                  <a:pt x="16607" y="17056"/>
                </a:cubicBezTo>
                <a:cubicBezTo>
                  <a:pt x="16632" y="16990"/>
                  <a:pt x="16723" y="16968"/>
                  <a:pt x="16842" y="16991"/>
                </a:cubicBezTo>
                <a:cubicBezTo>
                  <a:pt x="16998" y="17021"/>
                  <a:pt x="17033" y="16991"/>
                  <a:pt x="17054" y="16845"/>
                </a:cubicBezTo>
                <a:cubicBezTo>
                  <a:pt x="17069" y="16738"/>
                  <a:pt x="17141" y="16652"/>
                  <a:pt x="17232" y="16635"/>
                </a:cubicBezTo>
                <a:cubicBezTo>
                  <a:pt x="17317" y="16619"/>
                  <a:pt x="17418" y="16563"/>
                  <a:pt x="17452" y="16505"/>
                </a:cubicBezTo>
                <a:cubicBezTo>
                  <a:pt x="17486" y="16446"/>
                  <a:pt x="17559" y="16399"/>
                  <a:pt x="17622" y="16399"/>
                </a:cubicBezTo>
                <a:cubicBezTo>
                  <a:pt x="17689" y="16399"/>
                  <a:pt x="17733" y="16340"/>
                  <a:pt x="17720" y="16262"/>
                </a:cubicBezTo>
                <a:cubicBezTo>
                  <a:pt x="17705" y="16172"/>
                  <a:pt x="17751" y="16116"/>
                  <a:pt x="17866" y="16100"/>
                </a:cubicBezTo>
                <a:cubicBezTo>
                  <a:pt x="17973" y="16084"/>
                  <a:pt x="18045" y="16023"/>
                  <a:pt x="18045" y="15937"/>
                </a:cubicBezTo>
                <a:cubicBezTo>
                  <a:pt x="18045" y="15861"/>
                  <a:pt x="18090" y="15761"/>
                  <a:pt x="18151" y="15711"/>
                </a:cubicBezTo>
                <a:cubicBezTo>
                  <a:pt x="18212" y="15660"/>
                  <a:pt x="18245" y="15572"/>
                  <a:pt x="18224" y="15516"/>
                </a:cubicBezTo>
                <a:cubicBezTo>
                  <a:pt x="18202" y="15460"/>
                  <a:pt x="18219" y="15390"/>
                  <a:pt x="18265" y="15362"/>
                </a:cubicBezTo>
                <a:cubicBezTo>
                  <a:pt x="18408" y="15274"/>
                  <a:pt x="18358" y="15094"/>
                  <a:pt x="18167" y="15022"/>
                </a:cubicBezTo>
                <a:cubicBezTo>
                  <a:pt x="17947" y="14938"/>
                  <a:pt x="17856" y="14813"/>
                  <a:pt x="17964" y="14746"/>
                </a:cubicBezTo>
                <a:cubicBezTo>
                  <a:pt x="18103" y="14660"/>
                  <a:pt x="18048" y="14478"/>
                  <a:pt x="17883" y="14478"/>
                </a:cubicBezTo>
                <a:cubicBezTo>
                  <a:pt x="17788" y="14478"/>
                  <a:pt x="17702" y="14420"/>
                  <a:pt x="17679" y="14333"/>
                </a:cubicBezTo>
                <a:cubicBezTo>
                  <a:pt x="17658" y="14251"/>
                  <a:pt x="17567" y="14167"/>
                  <a:pt x="17476" y="14154"/>
                </a:cubicBezTo>
                <a:cubicBezTo>
                  <a:pt x="17385" y="14141"/>
                  <a:pt x="17274" y="14055"/>
                  <a:pt x="17232" y="13960"/>
                </a:cubicBezTo>
                <a:cubicBezTo>
                  <a:pt x="17191" y="13865"/>
                  <a:pt x="17118" y="13790"/>
                  <a:pt x="17070" y="13790"/>
                </a:cubicBezTo>
                <a:cubicBezTo>
                  <a:pt x="17022" y="13790"/>
                  <a:pt x="16935" y="13717"/>
                  <a:pt x="16875" y="13627"/>
                </a:cubicBezTo>
                <a:cubicBezTo>
                  <a:pt x="16771" y="13471"/>
                  <a:pt x="16757" y="13467"/>
                  <a:pt x="16525" y="13587"/>
                </a:cubicBezTo>
                <a:cubicBezTo>
                  <a:pt x="16255" y="13726"/>
                  <a:pt x="16070" y="13607"/>
                  <a:pt x="16298" y="13441"/>
                </a:cubicBezTo>
                <a:cubicBezTo>
                  <a:pt x="16480" y="13308"/>
                  <a:pt x="16455" y="13173"/>
                  <a:pt x="16249" y="13173"/>
                </a:cubicBezTo>
                <a:cubicBezTo>
                  <a:pt x="16035" y="13173"/>
                  <a:pt x="15891" y="13043"/>
                  <a:pt x="15891" y="12849"/>
                </a:cubicBezTo>
                <a:cubicBezTo>
                  <a:pt x="15891" y="12734"/>
                  <a:pt x="15841" y="12708"/>
                  <a:pt x="15640" y="12728"/>
                </a:cubicBezTo>
                <a:cubicBezTo>
                  <a:pt x="15431" y="12748"/>
                  <a:pt x="15399" y="12728"/>
                  <a:pt x="15420" y="12606"/>
                </a:cubicBezTo>
                <a:cubicBezTo>
                  <a:pt x="15434" y="12526"/>
                  <a:pt x="15395" y="12438"/>
                  <a:pt x="15339" y="12403"/>
                </a:cubicBezTo>
                <a:cubicBezTo>
                  <a:pt x="15283" y="12369"/>
                  <a:pt x="15235" y="12296"/>
                  <a:pt x="15233" y="12241"/>
                </a:cubicBezTo>
                <a:cubicBezTo>
                  <a:pt x="15231" y="12187"/>
                  <a:pt x="15187" y="12149"/>
                  <a:pt x="15136" y="12160"/>
                </a:cubicBezTo>
                <a:cubicBezTo>
                  <a:pt x="15084" y="12171"/>
                  <a:pt x="15007" y="12092"/>
                  <a:pt x="14965" y="11982"/>
                </a:cubicBezTo>
                <a:cubicBezTo>
                  <a:pt x="14904" y="11823"/>
                  <a:pt x="14870" y="11799"/>
                  <a:pt x="14786" y="11869"/>
                </a:cubicBezTo>
                <a:cubicBezTo>
                  <a:pt x="14702" y="11938"/>
                  <a:pt x="14645" y="11901"/>
                  <a:pt x="14510" y="11682"/>
                </a:cubicBezTo>
                <a:cubicBezTo>
                  <a:pt x="14348" y="11421"/>
                  <a:pt x="14329" y="11413"/>
                  <a:pt x="14193" y="11536"/>
                </a:cubicBezTo>
                <a:cubicBezTo>
                  <a:pt x="14058" y="11659"/>
                  <a:pt x="14046" y="11654"/>
                  <a:pt x="13974" y="11463"/>
                </a:cubicBezTo>
                <a:cubicBezTo>
                  <a:pt x="13927" y="11342"/>
                  <a:pt x="13901" y="11275"/>
                  <a:pt x="13852" y="11269"/>
                </a:cubicBezTo>
                <a:close/>
                <a:moveTo>
                  <a:pt x="15518" y="11569"/>
                </a:moveTo>
                <a:cubicBezTo>
                  <a:pt x="15325" y="11569"/>
                  <a:pt x="15451" y="11779"/>
                  <a:pt x="15810" y="12047"/>
                </a:cubicBezTo>
                <a:cubicBezTo>
                  <a:pt x="16021" y="12204"/>
                  <a:pt x="16200" y="12370"/>
                  <a:pt x="16200" y="12412"/>
                </a:cubicBezTo>
                <a:cubicBezTo>
                  <a:pt x="16200" y="12453"/>
                  <a:pt x="16252" y="12485"/>
                  <a:pt x="16314" y="12485"/>
                </a:cubicBezTo>
                <a:cubicBezTo>
                  <a:pt x="16376" y="12485"/>
                  <a:pt x="16464" y="12554"/>
                  <a:pt x="16509" y="12639"/>
                </a:cubicBezTo>
                <a:cubicBezTo>
                  <a:pt x="16554" y="12723"/>
                  <a:pt x="16641" y="12793"/>
                  <a:pt x="16704" y="12793"/>
                </a:cubicBezTo>
                <a:cubicBezTo>
                  <a:pt x="16767" y="12793"/>
                  <a:pt x="16836" y="12839"/>
                  <a:pt x="16859" y="12898"/>
                </a:cubicBezTo>
                <a:cubicBezTo>
                  <a:pt x="16881" y="12957"/>
                  <a:pt x="16964" y="13023"/>
                  <a:pt x="17045" y="13044"/>
                </a:cubicBezTo>
                <a:cubicBezTo>
                  <a:pt x="17127" y="13065"/>
                  <a:pt x="17200" y="13142"/>
                  <a:pt x="17200" y="13206"/>
                </a:cubicBezTo>
                <a:cubicBezTo>
                  <a:pt x="17200" y="13277"/>
                  <a:pt x="17284" y="13329"/>
                  <a:pt x="17411" y="13344"/>
                </a:cubicBezTo>
                <a:cubicBezTo>
                  <a:pt x="17561" y="13361"/>
                  <a:pt x="17630" y="13419"/>
                  <a:pt x="17647" y="13538"/>
                </a:cubicBezTo>
                <a:cubicBezTo>
                  <a:pt x="17665" y="13665"/>
                  <a:pt x="17731" y="13707"/>
                  <a:pt x="17915" y="13725"/>
                </a:cubicBezTo>
                <a:cubicBezTo>
                  <a:pt x="18124" y="13745"/>
                  <a:pt x="18157" y="13779"/>
                  <a:pt x="18134" y="13935"/>
                </a:cubicBezTo>
                <a:cubicBezTo>
                  <a:pt x="18113" y="14090"/>
                  <a:pt x="18134" y="14109"/>
                  <a:pt x="18273" y="14073"/>
                </a:cubicBezTo>
                <a:cubicBezTo>
                  <a:pt x="18398" y="14040"/>
                  <a:pt x="18453" y="14073"/>
                  <a:pt x="18508" y="14219"/>
                </a:cubicBezTo>
                <a:cubicBezTo>
                  <a:pt x="18599" y="14458"/>
                  <a:pt x="18768" y="14417"/>
                  <a:pt x="18768" y="14154"/>
                </a:cubicBezTo>
                <a:cubicBezTo>
                  <a:pt x="18768" y="14047"/>
                  <a:pt x="18834" y="13887"/>
                  <a:pt x="18915" y="13798"/>
                </a:cubicBezTo>
                <a:cubicBezTo>
                  <a:pt x="19051" y="13647"/>
                  <a:pt x="19058" y="13629"/>
                  <a:pt x="18939" y="13498"/>
                </a:cubicBezTo>
                <a:cubicBezTo>
                  <a:pt x="18869" y="13421"/>
                  <a:pt x="18809" y="13312"/>
                  <a:pt x="18809" y="13263"/>
                </a:cubicBezTo>
                <a:cubicBezTo>
                  <a:pt x="18809" y="13213"/>
                  <a:pt x="18745" y="13173"/>
                  <a:pt x="18663" y="13173"/>
                </a:cubicBezTo>
                <a:cubicBezTo>
                  <a:pt x="18580" y="13173"/>
                  <a:pt x="18482" y="13121"/>
                  <a:pt x="18443" y="13052"/>
                </a:cubicBezTo>
                <a:cubicBezTo>
                  <a:pt x="18398" y="12970"/>
                  <a:pt x="18312" y="12935"/>
                  <a:pt x="18208" y="12963"/>
                </a:cubicBezTo>
                <a:cubicBezTo>
                  <a:pt x="18091" y="12993"/>
                  <a:pt x="18004" y="12953"/>
                  <a:pt x="17899" y="12809"/>
                </a:cubicBezTo>
                <a:cubicBezTo>
                  <a:pt x="17781" y="12647"/>
                  <a:pt x="17728" y="12621"/>
                  <a:pt x="17639" y="12695"/>
                </a:cubicBezTo>
                <a:cubicBezTo>
                  <a:pt x="17550" y="12769"/>
                  <a:pt x="17491" y="12742"/>
                  <a:pt x="17314" y="12557"/>
                </a:cubicBezTo>
                <a:cubicBezTo>
                  <a:pt x="17193" y="12432"/>
                  <a:pt x="17050" y="12344"/>
                  <a:pt x="16997" y="12355"/>
                </a:cubicBezTo>
                <a:cubicBezTo>
                  <a:pt x="16944" y="12365"/>
                  <a:pt x="16848" y="12301"/>
                  <a:pt x="16785" y="12217"/>
                </a:cubicBezTo>
                <a:cubicBezTo>
                  <a:pt x="16699" y="12100"/>
                  <a:pt x="16651" y="12085"/>
                  <a:pt x="16582" y="12152"/>
                </a:cubicBezTo>
                <a:cubicBezTo>
                  <a:pt x="16514" y="12220"/>
                  <a:pt x="16385" y="12158"/>
                  <a:pt x="16046" y="11901"/>
                </a:cubicBezTo>
                <a:cubicBezTo>
                  <a:pt x="15801" y="11715"/>
                  <a:pt x="15564" y="11569"/>
                  <a:pt x="15518" y="11569"/>
                </a:cubicBezTo>
                <a:close/>
                <a:moveTo>
                  <a:pt x="1092" y="11933"/>
                </a:moveTo>
                <a:cubicBezTo>
                  <a:pt x="1058" y="11901"/>
                  <a:pt x="987" y="11923"/>
                  <a:pt x="906" y="12031"/>
                </a:cubicBezTo>
                <a:cubicBezTo>
                  <a:pt x="782" y="12194"/>
                  <a:pt x="765" y="12199"/>
                  <a:pt x="719" y="12079"/>
                </a:cubicBezTo>
                <a:cubicBezTo>
                  <a:pt x="658" y="11921"/>
                  <a:pt x="450" y="11903"/>
                  <a:pt x="450" y="12055"/>
                </a:cubicBezTo>
                <a:cubicBezTo>
                  <a:pt x="450" y="12113"/>
                  <a:pt x="401" y="12204"/>
                  <a:pt x="337" y="12258"/>
                </a:cubicBezTo>
                <a:cubicBezTo>
                  <a:pt x="272" y="12311"/>
                  <a:pt x="230" y="12390"/>
                  <a:pt x="247" y="12436"/>
                </a:cubicBezTo>
                <a:cubicBezTo>
                  <a:pt x="264" y="12482"/>
                  <a:pt x="225" y="12586"/>
                  <a:pt x="158" y="12663"/>
                </a:cubicBezTo>
                <a:cubicBezTo>
                  <a:pt x="45" y="12792"/>
                  <a:pt x="43" y="12812"/>
                  <a:pt x="190" y="12930"/>
                </a:cubicBezTo>
                <a:cubicBezTo>
                  <a:pt x="407" y="13104"/>
                  <a:pt x="480" y="13321"/>
                  <a:pt x="337" y="13376"/>
                </a:cubicBezTo>
                <a:cubicBezTo>
                  <a:pt x="189" y="13433"/>
                  <a:pt x="188" y="13684"/>
                  <a:pt x="337" y="13741"/>
                </a:cubicBezTo>
                <a:cubicBezTo>
                  <a:pt x="400" y="13765"/>
                  <a:pt x="450" y="13835"/>
                  <a:pt x="450" y="13895"/>
                </a:cubicBezTo>
                <a:cubicBezTo>
                  <a:pt x="450" y="13955"/>
                  <a:pt x="496" y="14018"/>
                  <a:pt x="556" y="14041"/>
                </a:cubicBezTo>
                <a:cubicBezTo>
                  <a:pt x="623" y="14066"/>
                  <a:pt x="655" y="14147"/>
                  <a:pt x="629" y="14243"/>
                </a:cubicBezTo>
                <a:cubicBezTo>
                  <a:pt x="590" y="14394"/>
                  <a:pt x="652" y="14441"/>
                  <a:pt x="881" y="14414"/>
                </a:cubicBezTo>
                <a:cubicBezTo>
                  <a:pt x="928" y="14408"/>
                  <a:pt x="1015" y="14455"/>
                  <a:pt x="1068" y="14519"/>
                </a:cubicBezTo>
                <a:cubicBezTo>
                  <a:pt x="1195" y="14672"/>
                  <a:pt x="1286" y="14660"/>
                  <a:pt x="1344" y="14495"/>
                </a:cubicBezTo>
                <a:cubicBezTo>
                  <a:pt x="1371" y="14421"/>
                  <a:pt x="1460" y="14291"/>
                  <a:pt x="1539" y="14203"/>
                </a:cubicBezTo>
                <a:cubicBezTo>
                  <a:pt x="1668" y="14060"/>
                  <a:pt x="1668" y="14030"/>
                  <a:pt x="1564" y="13944"/>
                </a:cubicBezTo>
                <a:cubicBezTo>
                  <a:pt x="1441" y="13842"/>
                  <a:pt x="1478" y="13535"/>
                  <a:pt x="1629" y="13344"/>
                </a:cubicBezTo>
                <a:cubicBezTo>
                  <a:pt x="1687" y="13270"/>
                  <a:pt x="1633" y="13187"/>
                  <a:pt x="1442" y="13028"/>
                </a:cubicBezTo>
                <a:cubicBezTo>
                  <a:pt x="1184" y="12813"/>
                  <a:pt x="1184" y="12818"/>
                  <a:pt x="1353" y="12728"/>
                </a:cubicBezTo>
                <a:cubicBezTo>
                  <a:pt x="1446" y="12678"/>
                  <a:pt x="1523" y="12587"/>
                  <a:pt x="1523" y="12525"/>
                </a:cubicBezTo>
                <a:cubicBezTo>
                  <a:pt x="1523" y="12395"/>
                  <a:pt x="1364" y="12376"/>
                  <a:pt x="1247" y="12493"/>
                </a:cubicBezTo>
                <a:cubicBezTo>
                  <a:pt x="1191" y="12548"/>
                  <a:pt x="1132" y="12530"/>
                  <a:pt x="1060" y="12444"/>
                </a:cubicBezTo>
                <a:cubicBezTo>
                  <a:pt x="977" y="12345"/>
                  <a:pt x="977" y="12288"/>
                  <a:pt x="1052" y="12168"/>
                </a:cubicBezTo>
                <a:cubicBezTo>
                  <a:pt x="1124" y="12053"/>
                  <a:pt x="1127" y="11965"/>
                  <a:pt x="1092" y="11933"/>
                </a:cubicBezTo>
                <a:close/>
                <a:moveTo>
                  <a:pt x="8415" y="11974"/>
                </a:moveTo>
                <a:cubicBezTo>
                  <a:pt x="8386" y="11945"/>
                  <a:pt x="8265" y="12015"/>
                  <a:pt x="8147" y="12128"/>
                </a:cubicBezTo>
                <a:cubicBezTo>
                  <a:pt x="8029" y="12241"/>
                  <a:pt x="7891" y="12331"/>
                  <a:pt x="7846" y="12331"/>
                </a:cubicBezTo>
                <a:cubicBezTo>
                  <a:pt x="7800" y="12331"/>
                  <a:pt x="7747" y="12407"/>
                  <a:pt x="7724" y="12493"/>
                </a:cubicBezTo>
                <a:cubicBezTo>
                  <a:pt x="7692" y="12615"/>
                  <a:pt x="7643" y="12635"/>
                  <a:pt x="7496" y="12598"/>
                </a:cubicBezTo>
                <a:cubicBezTo>
                  <a:pt x="7365" y="12565"/>
                  <a:pt x="7293" y="12586"/>
                  <a:pt x="7261" y="12671"/>
                </a:cubicBezTo>
                <a:cubicBezTo>
                  <a:pt x="7235" y="12737"/>
                  <a:pt x="7168" y="12793"/>
                  <a:pt x="7106" y="12793"/>
                </a:cubicBezTo>
                <a:cubicBezTo>
                  <a:pt x="7045" y="12793"/>
                  <a:pt x="6982" y="12849"/>
                  <a:pt x="6968" y="12922"/>
                </a:cubicBezTo>
                <a:cubicBezTo>
                  <a:pt x="6952" y="13005"/>
                  <a:pt x="6868" y="13059"/>
                  <a:pt x="6749" y="13060"/>
                </a:cubicBezTo>
                <a:cubicBezTo>
                  <a:pt x="6644" y="13061"/>
                  <a:pt x="6562" y="13103"/>
                  <a:pt x="6562" y="13157"/>
                </a:cubicBezTo>
                <a:cubicBezTo>
                  <a:pt x="6561" y="13290"/>
                  <a:pt x="6367" y="13405"/>
                  <a:pt x="6229" y="13352"/>
                </a:cubicBezTo>
                <a:cubicBezTo>
                  <a:pt x="6167" y="13328"/>
                  <a:pt x="6081" y="13363"/>
                  <a:pt x="6042" y="13433"/>
                </a:cubicBezTo>
                <a:cubicBezTo>
                  <a:pt x="6003" y="13503"/>
                  <a:pt x="5923" y="13563"/>
                  <a:pt x="5863" y="13563"/>
                </a:cubicBezTo>
                <a:cubicBezTo>
                  <a:pt x="5803" y="13563"/>
                  <a:pt x="5721" y="13624"/>
                  <a:pt x="5676" y="13708"/>
                </a:cubicBezTo>
                <a:cubicBezTo>
                  <a:pt x="5631" y="13793"/>
                  <a:pt x="5540" y="13862"/>
                  <a:pt x="5481" y="13862"/>
                </a:cubicBezTo>
                <a:cubicBezTo>
                  <a:pt x="5422" y="13862"/>
                  <a:pt x="5262" y="13971"/>
                  <a:pt x="5123" y="14098"/>
                </a:cubicBezTo>
                <a:cubicBezTo>
                  <a:pt x="4985" y="14224"/>
                  <a:pt x="4828" y="14324"/>
                  <a:pt x="4774" y="14324"/>
                </a:cubicBezTo>
                <a:cubicBezTo>
                  <a:pt x="4614" y="14324"/>
                  <a:pt x="4364" y="14497"/>
                  <a:pt x="4002" y="14851"/>
                </a:cubicBezTo>
                <a:cubicBezTo>
                  <a:pt x="3687" y="15159"/>
                  <a:pt x="3669" y="15188"/>
                  <a:pt x="3782" y="15313"/>
                </a:cubicBezTo>
                <a:cubicBezTo>
                  <a:pt x="3850" y="15388"/>
                  <a:pt x="3904" y="15486"/>
                  <a:pt x="3904" y="15532"/>
                </a:cubicBezTo>
                <a:cubicBezTo>
                  <a:pt x="3904" y="15578"/>
                  <a:pt x="3969" y="15631"/>
                  <a:pt x="4043" y="15646"/>
                </a:cubicBezTo>
                <a:cubicBezTo>
                  <a:pt x="4117" y="15660"/>
                  <a:pt x="4172" y="15740"/>
                  <a:pt x="4173" y="15824"/>
                </a:cubicBezTo>
                <a:cubicBezTo>
                  <a:pt x="4173" y="15915"/>
                  <a:pt x="4225" y="15977"/>
                  <a:pt x="4303" y="15978"/>
                </a:cubicBezTo>
                <a:cubicBezTo>
                  <a:pt x="4374" y="15979"/>
                  <a:pt x="4458" y="16004"/>
                  <a:pt x="4490" y="16035"/>
                </a:cubicBezTo>
                <a:cubicBezTo>
                  <a:pt x="4588" y="16133"/>
                  <a:pt x="4750" y="16091"/>
                  <a:pt x="4750" y="15970"/>
                </a:cubicBezTo>
                <a:cubicBezTo>
                  <a:pt x="4750" y="15906"/>
                  <a:pt x="4845" y="15825"/>
                  <a:pt x="4953" y="15783"/>
                </a:cubicBezTo>
                <a:cubicBezTo>
                  <a:pt x="5061" y="15742"/>
                  <a:pt x="5129" y="15680"/>
                  <a:pt x="5107" y="15646"/>
                </a:cubicBezTo>
                <a:cubicBezTo>
                  <a:pt x="5064" y="15575"/>
                  <a:pt x="5361" y="15291"/>
                  <a:pt x="5481" y="15289"/>
                </a:cubicBezTo>
                <a:cubicBezTo>
                  <a:pt x="5523" y="15288"/>
                  <a:pt x="5562" y="15227"/>
                  <a:pt x="5562" y="15159"/>
                </a:cubicBezTo>
                <a:cubicBezTo>
                  <a:pt x="5564" y="14981"/>
                  <a:pt x="5744" y="14786"/>
                  <a:pt x="5912" y="14786"/>
                </a:cubicBezTo>
                <a:cubicBezTo>
                  <a:pt x="5992" y="14786"/>
                  <a:pt x="6058" y="14733"/>
                  <a:pt x="6058" y="14665"/>
                </a:cubicBezTo>
                <a:cubicBezTo>
                  <a:pt x="6058" y="14598"/>
                  <a:pt x="6128" y="14525"/>
                  <a:pt x="6212" y="14503"/>
                </a:cubicBezTo>
                <a:cubicBezTo>
                  <a:pt x="6297" y="14481"/>
                  <a:pt x="6367" y="14408"/>
                  <a:pt x="6367" y="14349"/>
                </a:cubicBezTo>
                <a:cubicBezTo>
                  <a:pt x="6367" y="14289"/>
                  <a:pt x="6417" y="14227"/>
                  <a:pt x="6481" y="14203"/>
                </a:cubicBezTo>
                <a:cubicBezTo>
                  <a:pt x="6544" y="14179"/>
                  <a:pt x="6594" y="14109"/>
                  <a:pt x="6594" y="14049"/>
                </a:cubicBezTo>
                <a:cubicBezTo>
                  <a:pt x="6594" y="13989"/>
                  <a:pt x="6651" y="13920"/>
                  <a:pt x="6716" y="13895"/>
                </a:cubicBezTo>
                <a:cubicBezTo>
                  <a:pt x="6910" y="13821"/>
                  <a:pt x="7800" y="12907"/>
                  <a:pt x="7935" y="12647"/>
                </a:cubicBezTo>
                <a:cubicBezTo>
                  <a:pt x="8004" y="12514"/>
                  <a:pt x="8108" y="12412"/>
                  <a:pt x="8163" y="12412"/>
                </a:cubicBezTo>
                <a:cubicBezTo>
                  <a:pt x="8282" y="12412"/>
                  <a:pt x="8490" y="12049"/>
                  <a:pt x="8415" y="11974"/>
                </a:cubicBezTo>
                <a:close/>
                <a:moveTo>
                  <a:pt x="4099" y="11990"/>
                </a:moveTo>
                <a:cubicBezTo>
                  <a:pt x="4013" y="12036"/>
                  <a:pt x="3956" y="12145"/>
                  <a:pt x="3953" y="12306"/>
                </a:cubicBezTo>
                <a:cubicBezTo>
                  <a:pt x="3950" y="12472"/>
                  <a:pt x="3904" y="12530"/>
                  <a:pt x="3766" y="12549"/>
                </a:cubicBezTo>
                <a:cubicBezTo>
                  <a:pt x="3640" y="12567"/>
                  <a:pt x="3575" y="12529"/>
                  <a:pt x="3547" y="12420"/>
                </a:cubicBezTo>
                <a:cubicBezTo>
                  <a:pt x="3472" y="12135"/>
                  <a:pt x="3109" y="12128"/>
                  <a:pt x="3035" y="12412"/>
                </a:cubicBezTo>
                <a:cubicBezTo>
                  <a:pt x="3012" y="12498"/>
                  <a:pt x="2934" y="12566"/>
                  <a:pt x="2840" y="12566"/>
                </a:cubicBezTo>
                <a:cubicBezTo>
                  <a:pt x="2670" y="12566"/>
                  <a:pt x="2623" y="12677"/>
                  <a:pt x="2758" y="12760"/>
                </a:cubicBezTo>
                <a:cubicBezTo>
                  <a:pt x="2814" y="12794"/>
                  <a:pt x="2811" y="12841"/>
                  <a:pt x="2750" y="12914"/>
                </a:cubicBezTo>
                <a:cubicBezTo>
                  <a:pt x="2699" y="12975"/>
                  <a:pt x="2684" y="13080"/>
                  <a:pt x="2718" y="13157"/>
                </a:cubicBezTo>
                <a:cubicBezTo>
                  <a:pt x="2750" y="13232"/>
                  <a:pt x="2768" y="13356"/>
                  <a:pt x="2758" y="13433"/>
                </a:cubicBezTo>
                <a:cubicBezTo>
                  <a:pt x="2749" y="13510"/>
                  <a:pt x="2799" y="13615"/>
                  <a:pt x="2872" y="13668"/>
                </a:cubicBezTo>
                <a:cubicBezTo>
                  <a:pt x="2965" y="13736"/>
                  <a:pt x="2983" y="13784"/>
                  <a:pt x="2921" y="13822"/>
                </a:cubicBezTo>
                <a:cubicBezTo>
                  <a:pt x="2768" y="13917"/>
                  <a:pt x="2827" y="14145"/>
                  <a:pt x="3027" y="14235"/>
                </a:cubicBezTo>
                <a:cubicBezTo>
                  <a:pt x="3132" y="14283"/>
                  <a:pt x="3214" y="14374"/>
                  <a:pt x="3214" y="14438"/>
                </a:cubicBezTo>
                <a:cubicBezTo>
                  <a:pt x="3214" y="14502"/>
                  <a:pt x="3264" y="14560"/>
                  <a:pt x="3327" y="14560"/>
                </a:cubicBezTo>
                <a:cubicBezTo>
                  <a:pt x="3391" y="14560"/>
                  <a:pt x="3449" y="14521"/>
                  <a:pt x="3449" y="14478"/>
                </a:cubicBezTo>
                <a:cubicBezTo>
                  <a:pt x="3449" y="14436"/>
                  <a:pt x="3586" y="14341"/>
                  <a:pt x="3758" y="14268"/>
                </a:cubicBezTo>
                <a:cubicBezTo>
                  <a:pt x="4036" y="14149"/>
                  <a:pt x="4063" y="14112"/>
                  <a:pt x="4026" y="13927"/>
                </a:cubicBezTo>
                <a:cubicBezTo>
                  <a:pt x="3977" y="13679"/>
                  <a:pt x="4123" y="13562"/>
                  <a:pt x="4254" y="13741"/>
                </a:cubicBezTo>
                <a:cubicBezTo>
                  <a:pt x="4305" y="13811"/>
                  <a:pt x="4387" y="13862"/>
                  <a:pt x="4433" y="13862"/>
                </a:cubicBezTo>
                <a:cubicBezTo>
                  <a:pt x="4586" y="13862"/>
                  <a:pt x="4616" y="13702"/>
                  <a:pt x="4490" y="13563"/>
                </a:cubicBezTo>
                <a:cubicBezTo>
                  <a:pt x="4312" y="13367"/>
                  <a:pt x="4210" y="12982"/>
                  <a:pt x="4311" y="12882"/>
                </a:cubicBezTo>
                <a:cubicBezTo>
                  <a:pt x="4368" y="12825"/>
                  <a:pt x="4363" y="12768"/>
                  <a:pt x="4303" y="12695"/>
                </a:cubicBezTo>
                <a:cubicBezTo>
                  <a:pt x="4237" y="12616"/>
                  <a:pt x="4252" y="12559"/>
                  <a:pt x="4368" y="12460"/>
                </a:cubicBezTo>
                <a:cubicBezTo>
                  <a:pt x="4550" y="12304"/>
                  <a:pt x="4558" y="12229"/>
                  <a:pt x="4400" y="12071"/>
                </a:cubicBezTo>
                <a:cubicBezTo>
                  <a:pt x="4295" y="11966"/>
                  <a:pt x="4185" y="11945"/>
                  <a:pt x="4099" y="11990"/>
                </a:cubicBezTo>
                <a:close/>
                <a:moveTo>
                  <a:pt x="12096" y="12177"/>
                </a:moveTo>
                <a:cubicBezTo>
                  <a:pt x="12022" y="12178"/>
                  <a:pt x="12028" y="12256"/>
                  <a:pt x="12169" y="12412"/>
                </a:cubicBezTo>
                <a:cubicBezTo>
                  <a:pt x="12274" y="12527"/>
                  <a:pt x="12274" y="12552"/>
                  <a:pt x="12169" y="12639"/>
                </a:cubicBezTo>
                <a:cubicBezTo>
                  <a:pt x="12021" y="12762"/>
                  <a:pt x="12014" y="12897"/>
                  <a:pt x="12161" y="13019"/>
                </a:cubicBezTo>
                <a:cubicBezTo>
                  <a:pt x="12225" y="13072"/>
                  <a:pt x="12283" y="13230"/>
                  <a:pt x="12283" y="13368"/>
                </a:cubicBezTo>
                <a:cubicBezTo>
                  <a:pt x="12283" y="13514"/>
                  <a:pt x="12325" y="13635"/>
                  <a:pt x="12389" y="13660"/>
                </a:cubicBezTo>
                <a:cubicBezTo>
                  <a:pt x="12451" y="13684"/>
                  <a:pt x="12484" y="13764"/>
                  <a:pt x="12462" y="13846"/>
                </a:cubicBezTo>
                <a:cubicBezTo>
                  <a:pt x="12441" y="13926"/>
                  <a:pt x="12479" y="14037"/>
                  <a:pt x="12543" y="14089"/>
                </a:cubicBezTo>
                <a:cubicBezTo>
                  <a:pt x="12607" y="14142"/>
                  <a:pt x="12637" y="14231"/>
                  <a:pt x="12616" y="14284"/>
                </a:cubicBezTo>
                <a:cubicBezTo>
                  <a:pt x="12596" y="14337"/>
                  <a:pt x="12633" y="14425"/>
                  <a:pt x="12698" y="14478"/>
                </a:cubicBezTo>
                <a:cubicBezTo>
                  <a:pt x="12762" y="14532"/>
                  <a:pt x="12796" y="14608"/>
                  <a:pt x="12771" y="14649"/>
                </a:cubicBezTo>
                <a:cubicBezTo>
                  <a:pt x="12746" y="14689"/>
                  <a:pt x="12804" y="14805"/>
                  <a:pt x="12901" y="14908"/>
                </a:cubicBezTo>
                <a:cubicBezTo>
                  <a:pt x="13037" y="15052"/>
                  <a:pt x="13061" y="15113"/>
                  <a:pt x="12990" y="15184"/>
                </a:cubicBezTo>
                <a:cubicBezTo>
                  <a:pt x="12845" y="15329"/>
                  <a:pt x="12879" y="15548"/>
                  <a:pt x="13047" y="15548"/>
                </a:cubicBezTo>
                <a:cubicBezTo>
                  <a:pt x="13220" y="15548"/>
                  <a:pt x="13316" y="15673"/>
                  <a:pt x="13201" y="15743"/>
                </a:cubicBezTo>
                <a:cubicBezTo>
                  <a:pt x="13073" y="15822"/>
                  <a:pt x="13109" y="16037"/>
                  <a:pt x="13242" y="15986"/>
                </a:cubicBezTo>
                <a:cubicBezTo>
                  <a:pt x="13390" y="15930"/>
                  <a:pt x="13484" y="16142"/>
                  <a:pt x="13364" y="16262"/>
                </a:cubicBezTo>
                <a:cubicBezTo>
                  <a:pt x="13231" y="16394"/>
                  <a:pt x="13258" y="16525"/>
                  <a:pt x="13429" y="16570"/>
                </a:cubicBezTo>
                <a:cubicBezTo>
                  <a:pt x="13543" y="16599"/>
                  <a:pt x="13583" y="16678"/>
                  <a:pt x="13583" y="16862"/>
                </a:cubicBezTo>
                <a:cubicBezTo>
                  <a:pt x="13583" y="17009"/>
                  <a:pt x="13642" y="17151"/>
                  <a:pt x="13722" y="17210"/>
                </a:cubicBezTo>
                <a:cubicBezTo>
                  <a:pt x="13834" y="17294"/>
                  <a:pt x="13843" y="17330"/>
                  <a:pt x="13762" y="17461"/>
                </a:cubicBezTo>
                <a:cubicBezTo>
                  <a:pt x="13682" y="17592"/>
                  <a:pt x="13693" y="17665"/>
                  <a:pt x="13827" y="17907"/>
                </a:cubicBezTo>
                <a:cubicBezTo>
                  <a:pt x="14050" y="18308"/>
                  <a:pt x="14102" y="18349"/>
                  <a:pt x="14234" y="18239"/>
                </a:cubicBezTo>
                <a:cubicBezTo>
                  <a:pt x="14326" y="18163"/>
                  <a:pt x="14359" y="18175"/>
                  <a:pt x="14429" y="18304"/>
                </a:cubicBezTo>
                <a:cubicBezTo>
                  <a:pt x="14502" y="18442"/>
                  <a:pt x="14534" y="18457"/>
                  <a:pt x="14681" y="18377"/>
                </a:cubicBezTo>
                <a:cubicBezTo>
                  <a:pt x="14774" y="18326"/>
                  <a:pt x="14935" y="18293"/>
                  <a:pt x="15030" y="18304"/>
                </a:cubicBezTo>
                <a:cubicBezTo>
                  <a:pt x="15125" y="18316"/>
                  <a:pt x="15201" y="18286"/>
                  <a:pt x="15201" y="18239"/>
                </a:cubicBezTo>
                <a:cubicBezTo>
                  <a:pt x="15201" y="18193"/>
                  <a:pt x="15282" y="18126"/>
                  <a:pt x="15388" y="18085"/>
                </a:cubicBezTo>
                <a:cubicBezTo>
                  <a:pt x="15493" y="18045"/>
                  <a:pt x="15583" y="17962"/>
                  <a:pt x="15583" y="17899"/>
                </a:cubicBezTo>
                <a:cubicBezTo>
                  <a:pt x="15583" y="17836"/>
                  <a:pt x="15653" y="17742"/>
                  <a:pt x="15737" y="17696"/>
                </a:cubicBezTo>
                <a:cubicBezTo>
                  <a:pt x="15992" y="17560"/>
                  <a:pt x="15915" y="17338"/>
                  <a:pt x="15631" y="17388"/>
                </a:cubicBezTo>
                <a:cubicBezTo>
                  <a:pt x="15507" y="17411"/>
                  <a:pt x="15355" y="17222"/>
                  <a:pt x="15355" y="17048"/>
                </a:cubicBezTo>
                <a:cubicBezTo>
                  <a:pt x="15355" y="16952"/>
                  <a:pt x="15305" y="16853"/>
                  <a:pt x="15241" y="16829"/>
                </a:cubicBezTo>
                <a:cubicBezTo>
                  <a:pt x="15178" y="16805"/>
                  <a:pt x="15119" y="16693"/>
                  <a:pt x="15119" y="16586"/>
                </a:cubicBezTo>
                <a:cubicBezTo>
                  <a:pt x="15119" y="16472"/>
                  <a:pt x="15076" y="16399"/>
                  <a:pt x="15014" y="16399"/>
                </a:cubicBezTo>
                <a:cubicBezTo>
                  <a:pt x="14836" y="16399"/>
                  <a:pt x="14644" y="16023"/>
                  <a:pt x="14697" y="15783"/>
                </a:cubicBezTo>
                <a:cubicBezTo>
                  <a:pt x="14735" y="15609"/>
                  <a:pt x="14719" y="15566"/>
                  <a:pt x="14591" y="15532"/>
                </a:cubicBezTo>
                <a:cubicBezTo>
                  <a:pt x="14505" y="15510"/>
                  <a:pt x="14429" y="15433"/>
                  <a:pt x="14429" y="15362"/>
                </a:cubicBezTo>
                <a:cubicBezTo>
                  <a:pt x="14429" y="15154"/>
                  <a:pt x="14180" y="14679"/>
                  <a:pt x="13990" y="14527"/>
                </a:cubicBezTo>
                <a:cubicBezTo>
                  <a:pt x="13893" y="14450"/>
                  <a:pt x="13819" y="14348"/>
                  <a:pt x="13819" y="14292"/>
                </a:cubicBezTo>
                <a:cubicBezTo>
                  <a:pt x="13819" y="14236"/>
                  <a:pt x="13769" y="14170"/>
                  <a:pt x="13705" y="14146"/>
                </a:cubicBezTo>
                <a:cubicBezTo>
                  <a:pt x="13642" y="14122"/>
                  <a:pt x="13583" y="14055"/>
                  <a:pt x="13583" y="14000"/>
                </a:cubicBezTo>
                <a:cubicBezTo>
                  <a:pt x="13583" y="13945"/>
                  <a:pt x="13476" y="13782"/>
                  <a:pt x="13340" y="13636"/>
                </a:cubicBezTo>
                <a:cubicBezTo>
                  <a:pt x="13204" y="13489"/>
                  <a:pt x="13102" y="13329"/>
                  <a:pt x="13112" y="13279"/>
                </a:cubicBezTo>
                <a:cubicBezTo>
                  <a:pt x="13122" y="13229"/>
                  <a:pt x="13040" y="13102"/>
                  <a:pt x="12933" y="12995"/>
                </a:cubicBezTo>
                <a:cubicBezTo>
                  <a:pt x="12827" y="12889"/>
                  <a:pt x="12738" y="12758"/>
                  <a:pt x="12738" y="12711"/>
                </a:cubicBezTo>
                <a:cubicBezTo>
                  <a:pt x="12738" y="12665"/>
                  <a:pt x="12631" y="12528"/>
                  <a:pt x="12494" y="12403"/>
                </a:cubicBezTo>
                <a:cubicBezTo>
                  <a:pt x="12324" y="12249"/>
                  <a:pt x="12171" y="12175"/>
                  <a:pt x="12096" y="12177"/>
                </a:cubicBezTo>
                <a:close/>
                <a:moveTo>
                  <a:pt x="8837" y="12582"/>
                </a:moveTo>
                <a:cubicBezTo>
                  <a:pt x="8783" y="12573"/>
                  <a:pt x="8728" y="12607"/>
                  <a:pt x="8699" y="12687"/>
                </a:cubicBezTo>
                <a:cubicBezTo>
                  <a:pt x="8628" y="12888"/>
                  <a:pt x="8356" y="13173"/>
                  <a:pt x="8236" y="13173"/>
                </a:cubicBezTo>
                <a:cubicBezTo>
                  <a:pt x="8114" y="13173"/>
                  <a:pt x="8101" y="13449"/>
                  <a:pt x="8220" y="13522"/>
                </a:cubicBezTo>
                <a:cubicBezTo>
                  <a:pt x="8280" y="13559"/>
                  <a:pt x="8280" y="13600"/>
                  <a:pt x="8220" y="13660"/>
                </a:cubicBezTo>
                <a:cubicBezTo>
                  <a:pt x="8160" y="13720"/>
                  <a:pt x="8107" y="13718"/>
                  <a:pt x="8041" y="13652"/>
                </a:cubicBezTo>
                <a:cubicBezTo>
                  <a:pt x="7926" y="13537"/>
                  <a:pt x="7748" y="13532"/>
                  <a:pt x="7748" y="13644"/>
                </a:cubicBezTo>
                <a:cubicBezTo>
                  <a:pt x="7748" y="13763"/>
                  <a:pt x="7272" y="14252"/>
                  <a:pt x="7155" y="14252"/>
                </a:cubicBezTo>
                <a:cubicBezTo>
                  <a:pt x="7101" y="14252"/>
                  <a:pt x="7058" y="14275"/>
                  <a:pt x="7058" y="14308"/>
                </a:cubicBezTo>
                <a:cubicBezTo>
                  <a:pt x="7058" y="14341"/>
                  <a:pt x="6943" y="14486"/>
                  <a:pt x="6806" y="14632"/>
                </a:cubicBezTo>
                <a:cubicBezTo>
                  <a:pt x="6668" y="14779"/>
                  <a:pt x="6555" y="14939"/>
                  <a:pt x="6554" y="14981"/>
                </a:cubicBezTo>
                <a:cubicBezTo>
                  <a:pt x="6550" y="15119"/>
                  <a:pt x="6254" y="15403"/>
                  <a:pt x="6115" y="15403"/>
                </a:cubicBezTo>
                <a:cubicBezTo>
                  <a:pt x="6040" y="15403"/>
                  <a:pt x="5985" y="15446"/>
                  <a:pt x="5985" y="15500"/>
                </a:cubicBezTo>
                <a:cubicBezTo>
                  <a:pt x="5985" y="15554"/>
                  <a:pt x="5884" y="15679"/>
                  <a:pt x="5765" y="15783"/>
                </a:cubicBezTo>
                <a:cubicBezTo>
                  <a:pt x="5647" y="15888"/>
                  <a:pt x="5526" y="16039"/>
                  <a:pt x="5497" y="16116"/>
                </a:cubicBezTo>
                <a:cubicBezTo>
                  <a:pt x="5468" y="16192"/>
                  <a:pt x="5410" y="16231"/>
                  <a:pt x="5367" y="16205"/>
                </a:cubicBezTo>
                <a:cubicBezTo>
                  <a:pt x="5325" y="16179"/>
                  <a:pt x="5255" y="16237"/>
                  <a:pt x="5213" y="16335"/>
                </a:cubicBezTo>
                <a:cubicBezTo>
                  <a:pt x="5171" y="16432"/>
                  <a:pt x="5099" y="16567"/>
                  <a:pt x="5050" y="16635"/>
                </a:cubicBezTo>
                <a:cubicBezTo>
                  <a:pt x="4980" y="16732"/>
                  <a:pt x="4992" y="16787"/>
                  <a:pt x="5123" y="16918"/>
                </a:cubicBezTo>
                <a:cubicBezTo>
                  <a:pt x="5221" y="17015"/>
                  <a:pt x="5286" y="17185"/>
                  <a:pt x="5286" y="17324"/>
                </a:cubicBezTo>
                <a:cubicBezTo>
                  <a:pt x="5286" y="17502"/>
                  <a:pt x="5322" y="17555"/>
                  <a:pt x="5424" y="17542"/>
                </a:cubicBezTo>
                <a:cubicBezTo>
                  <a:pt x="5498" y="17533"/>
                  <a:pt x="5613" y="17542"/>
                  <a:pt x="5676" y="17567"/>
                </a:cubicBezTo>
                <a:cubicBezTo>
                  <a:pt x="5739" y="17592"/>
                  <a:pt x="5860" y="17629"/>
                  <a:pt x="5944" y="17648"/>
                </a:cubicBezTo>
                <a:cubicBezTo>
                  <a:pt x="6029" y="17666"/>
                  <a:pt x="6118" y="17683"/>
                  <a:pt x="6147" y="17688"/>
                </a:cubicBezTo>
                <a:cubicBezTo>
                  <a:pt x="6266" y="17708"/>
                  <a:pt x="6594" y="17329"/>
                  <a:pt x="6594" y="17170"/>
                </a:cubicBezTo>
                <a:cubicBezTo>
                  <a:pt x="6594" y="17072"/>
                  <a:pt x="6655" y="16979"/>
                  <a:pt x="6733" y="16959"/>
                </a:cubicBezTo>
                <a:cubicBezTo>
                  <a:pt x="6873" y="16921"/>
                  <a:pt x="7266" y="16194"/>
                  <a:pt x="7188" y="16116"/>
                </a:cubicBezTo>
                <a:cubicBezTo>
                  <a:pt x="7114" y="16042"/>
                  <a:pt x="7285" y="15783"/>
                  <a:pt x="7407" y="15783"/>
                </a:cubicBezTo>
                <a:cubicBezTo>
                  <a:pt x="7561" y="15783"/>
                  <a:pt x="7546" y="15628"/>
                  <a:pt x="7383" y="15508"/>
                </a:cubicBezTo>
                <a:cubicBezTo>
                  <a:pt x="7256" y="15415"/>
                  <a:pt x="7254" y="15410"/>
                  <a:pt x="7399" y="15354"/>
                </a:cubicBezTo>
                <a:cubicBezTo>
                  <a:pt x="7636" y="15263"/>
                  <a:pt x="7818" y="14996"/>
                  <a:pt x="7773" y="14811"/>
                </a:cubicBezTo>
                <a:cubicBezTo>
                  <a:pt x="7731" y="14640"/>
                  <a:pt x="7881" y="14278"/>
                  <a:pt x="7960" y="14357"/>
                </a:cubicBezTo>
                <a:cubicBezTo>
                  <a:pt x="8031" y="14428"/>
                  <a:pt x="8203" y="14250"/>
                  <a:pt x="8163" y="14146"/>
                </a:cubicBezTo>
                <a:cubicBezTo>
                  <a:pt x="8143" y="14094"/>
                  <a:pt x="8221" y="13951"/>
                  <a:pt x="8334" y="13830"/>
                </a:cubicBezTo>
                <a:cubicBezTo>
                  <a:pt x="8495" y="13656"/>
                  <a:pt x="8520" y="13577"/>
                  <a:pt x="8455" y="13473"/>
                </a:cubicBezTo>
                <a:cubicBezTo>
                  <a:pt x="8359" y="13319"/>
                  <a:pt x="8411" y="13255"/>
                  <a:pt x="8618" y="13255"/>
                </a:cubicBezTo>
                <a:cubicBezTo>
                  <a:pt x="8733" y="13255"/>
                  <a:pt x="8756" y="13216"/>
                  <a:pt x="8724" y="13092"/>
                </a:cubicBezTo>
                <a:cubicBezTo>
                  <a:pt x="8693" y="12975"/>
                  <a:pt x="8718" y="12919"/>
                  <a:pt x="8829" y="12890"/>
                </a:cubicBezTo>
                <a:cubicBezTo>
                  <a:pt x="8914" y="12868"/>
                  <a:pt x="8972" y="12793"/>
                  <a:pt x="8959" y="12728"/>
                </a:cubicBezTo>
                <a:cubicBezTo>
                  <a:pt x="8942" y="12640"/>
                  <a:pt x="8892" y="12590"/>
                  <a:pt x="8837" y="12582"/>
                </a:cubicBezTo>
                <a:close/>
                <a:moveTo>
                  <a:pt x="4985" y="12639"/>
                </a:moveTo>
                <a:cubicBezTo>
                  <a:pt x="4875" y="12639"/>
                  <a:pt x="4743" y="12677"/>
                  <a:pt x="4693" y="12728"/>
                </a:cubicBezTo>
                <a:cubicBezTo>
                  <a:pt x="4555" y="12866"/>
                  <a:pt x="4579" y="13230"/>
                  <a:pt x="4733" y="13319"/>
                </a:cubicBezTo>
                <a:cubicBezTo>
                  <a:pt x="5034" y="13494"/>
                  <a:pt x="5367" y="13347"/>
                  <a:pt x="5367" y="13036"/>
                </a:cubicBezTo>
                <a:cubicBezTo>
                  <a:pt x="5367" y="12770"/>
                  <a:pt x="5243" y="12639"/>
                  <a:pt x="4985" y="12639"/>
                </a:cubicBezTo>
                <a:close/>
                <a:moveTo>
                  <a:pt x="11511" y="12768"/>
                </a:moveTo>
                <a:cubicBezTo>
                  <a:pt x="11446" y="12704"/>
                  <a:pt x="11386" y="12723"/>
                  <a:pt x="11275" y="12865"/>
                </a:cubicBezTo>
                <a:cubicBezTo>
                  <a:pt x="11109" y="13082"/>
                  <a:pt x="11092" y="13222"/>
                  <a:pt x="11210" y="13295"/>
                </a:cubicBezTo>
                <a:cubicBezTo>
                  <a:pt x="11265" y="13329"/>
                  <a:pt x="11259" y="13380"/>
                  <a:pt x="11194" y="13457"/>
                </a:cubicBezTo>
                <a:cubicBezTo>
                  <a:pt x="11126" y="13539"/>
                  <a:pt x="11121" y="13609"/>
                  <a:pt x="11178" y="13700"/>
                </a:cubicBezTo>
                <a:cubicBezTo>
                  <a:pt x="11264" y="13838"/>
                  <a:pt x="11263" y="14056"/>
                  <a:pt x="11170" y="14276"/>
                </a:cubicBezTo>
                <a:cubicBezTo>
                  <a:pt x="11130" y="14370"/>
                  <a:pt x="11154" y="14440"/>
                  <a:pt x="11251" y="14511"/>
                </a:cubicBezTo>
                <a:cubicBezTo>
                  <a:pt x="11355" y="14587"/>
                  <a:pt x="11368" y="14645"/>
                  <a:pt x="11308" y="14722"/>
                </a:cubicBezTo>
                <a:cubicBezTo>
                  <a:pt x="11191" y="14873"/>
                  <a:pt x="11202" y="15375"/>
                  <a:pt x="11324" y="15475"/>
                </a:cubicBezTo>
                <a:cubicBezTo>
                  <a:pt x="11407" y="15544"/>
                  <a:pt x="11413" y="15594"/>
                  <a:pt x="11340" y="15711"/>
                </a:cubicBezTo>
                <a:cubicBezTo>
                  <a:pt x="11269" y="15825"/>
                  <a:pt x="11268" y="15894"/>
                  <a:pt x="11340" y="16010"/>
                </a:cubicBezTo>
                <a:cubicBezTo>
                  <a:pt x="11399" y="16105"/>
                  <a:pt x="11404" y="16176"/>
                  <a:pt x="11357" y="16205"/>
                </a:cubicBezTo>
                <a:cubicBezTo>
                  <a:pt x="11223" y="16288"/>
                  <a:pt x="11277" y="16455"/>
                  <a:pt x="11454" y="16505"/>
                </a:cubicBezTo>
                <a:cubicBezTo>
                  <a:pt x="11622" y="16552"/>
                  <a:pt x="11619" y="16551"/>
                  <a:pt x="11479" y="16659"/>
                </a:cubicBezTo>
                <a:cubicBezTo>
                  <a:pt x="11399" y="16720"/>
                  <a:pt x="11303" y="16782"/>
                  <a:pt x="11259" y="16797"/>
                </a:cubicBezTo>
                <a:cubicBezTo>
                  <a:pt x="11177" y="16824"/>
                  <a:pt x="11213" y="16955"/>
                  <a:pt x="11373" y="17178"/>
                </a:cubicBezTo>
                <a:cubicBezTo>
                  <a:pt x="11446" y="17280"/>
                  <a:pt x="11441" y="17345"/>
                  <a:pt x="11357" y="17502"/>
                </a:cubicBezTo>
                <a:cubicBezTo>
                  <a:pt x="11279" y="17646"/>
                  <a:pt x="11279" y="17724"/>
                  <a:pt x="11340" y="17786"/>
                </a:cubicBezTo>
                <a:cubicBezTo>
                  <a:pt x="11387" y="17832"/>
                  <a:pt x="11404" y="17921"/>
                  <a:pt x="11381" y="17980"/>
                </a:cubicBezTo>
                <a:cubicBezTo>
                  <a:pt x="11359" y="18039"/>
                  <a:pt x="11381" y="18132"/>
                  <a:pt x="11430" y="18191"/>
                </a:cubicBezTo>
                <a:cubicBezTo>
                  <a:pt x="11491" y="18264"/>
                  <a:pt x="11493" y="18311"/>
                  <a:pt x="11438" y="18345"/>
                </a:cubicBezTo>
                <a:cubicBezTo>
                  <a:pt x="11287" y="18438"/>
                  <a:pt x="11355" y="18684"/>
                  <a:pt x="11535" y="18710"/>
                </a:cubicBezTo>
                <a:cubicBezTo>
                  <a:pt x="11631" y="18723"/>
                  <a:pt x="11706" y="18765"/>
                  <a:pt x="11706" y="18807"/>
                </a:cubicBezTo>
                <a:cubicBezTo>
                  <a:pt x="11706" y="18849"/>
                  <a:pt x="11631" y="18899"/>
                  <a:pt x="11535" y="18912"/>
                </a:cubicBezTo>
                <a:cubicBezTo>
                  <a:pt x="11340" y="18940"/>
                  <a:pt x="11295" y="19113"/>
                  <a:pt x="11470" y="19180"/>
                </a:cubicBezTo>
                <a:cubicBezTo>
                  <a:pt x="11534" y="19204"/>
                  <a:pt x="11592" y="19277"/>
                  <a:pt x="11592" y="19342"/>
                </a:cubicBezTo>
                <a:cubicBezTo>
                  <a:pt x="11592" y="19493"/>
                  <a:pt x="11775" y="19494"/>
                  <a:pt x="11901" y="19342"/>
                </a:cubicBezTo>
                <a:cubicBezTo>
                  <a:pt x="11969" y="19260"/>
                  <a:pt x="12024" y="19254"/>
                  <a:pt x="12080" y="19309"/>
                </a:cubicBezTo>
                <a:cubicBezTo>
                  <a:pt x="12198" y="19428"/>
                  <a:pt x="12356" y="19403"/>
                  <a:pt x="12356" y="19269"/>
                </a:cubicBezTo>
                <a:cubicBezTo>
                  <a:pt x="12356" y="19150"/>
                  <a:pt x="12670" y="18992"/>
                  <a:pt x="12836" y="19026"/>
                </a:cubicBezTo>
                <a:cubicBezTo>
                  <a:pt x="12885" y="19036"/>
                  <a:pt x="12935" y="18963"/>
                  <a:pt x="12941" y="18872"/>
                </a:cubicBezTo>
                <a:cubicBezTo>
                  <a:pt x="12959" y="18623"/>
                  <a:pt x="13043" y="18451"/>
                  <a:pt x="13120" y="18499"/>
                </a:cubicBezTo>
                <a:cubicBezTo>
                  <a:pt x="13249" y="18578"/>
                  <a:pt x="13377" y="18335"/>
                  <a:pt x="13291" y="18175"/>
                </a:cubicBezTo>
                <a:cubicBezTo>
                  <a:pt x="13247" y="18093"/>
                  <a:pt x="13222" y="18009"/>
                  <a:pt x="13242" y="17988"/>
                </a:cubicBezTo>
                <a:cubicBezTo>
                  <a:pt x="13299" y="17931"/>
                  <a:pt x="13085" y="17551"/>
                  <a:pt x="12925" y="17429"/>
                </a:cubicBezTo>
                <a:cubicBezTo>
                  <a:pt x="12787" y="17324"/>
                  <a:pt x="12783" y="17313"/>
                  <a:pt x="12950" y="17267"/>
                </a:cubicBezTo>
                <a:cubicBezTo>
                  <a:pt x="13161" y="17207"/>
                  <a:pt x="13177" y="17120"/>
                  <a:pt x="12982" y="17016"/>
                </a:cubicBezTo>
                <a:cubicBezTo>
                  <a:pt x="12885" y="16964"/>
                  <a:pt x="12850" y="16882"/>
                  <a:pt x="12876" y="16780"/>
                </a:cubicBezTo>
                <a:cubicBezTo>
                  <a:pt x="12907" y="16665"/>
                  <a:pt x="12875" y="16626"/>
                  <a:pt x="12763" y="16626"/>
                </a:cubicBezTo>
                <a:cubicBezTo>
                  <a:pt x="12552" y="16626"/>
                  <a:pt x="12506" y="16554"/>
                  <a:pt x="12608" y="16391"/>
                </a:cubicBezTo>
                <a:cubicBezTo>
                  <a:pt x="12675" y="16285"/>
                  <a:pt x="12670" y="16207"/>
                  <a:pt x="12600" y="16059"/>
                </a:cubicBezTo>
                <a:cubicBezTo>
                  <a:pt x="12549" y="15951"/>
                  <a:pt x="12473" y="15781"/>
                  <a:pt x="12429" y="15686"/>
                </a:cubicBezTo>
                <a:cubicBezTo>
                  <a:pt x="12386" y="15591"/>
                  <a:pt x="12338" y="15385"/>
                  <a:pt x="12324" y="15224"/>
                </a:cubicBezTo>
                <a:cubicBezTo>
                  <a:pt x="12307" y="15033"/>
                  <a:pt x="12244" y="14886"/>
                  <a:pt x="12137" y="14811"/>
                </a:cubicBezTo>
                <a:cubicBezTo>
                  <a:pt x="12018" y="14728"/>
                  <a:pt x="11982" y="14649"/>
                  <a:pt x="12015" y="14519"/>
                </a:cubicBezTo>
                <a:cubicBezTo>
                  <a:pt x="12042" y="14411"/>
                  <a:pt x="12012" y="14257"/>
                  <a:pt x="11934" y="14138"/>
                </a:cubicBezTo>
                <a:cubicBezTo>
                  <a:pt x="11862" y="14029"/>
                  <a:pt x="11819" y="13887"/>
                  <a:pt x="11844" y="13822"/>
                </a:cubicBezTo>
                <a:cubicBezTo>
                  <a:pt x="11875" y="13743"/>
                  <a:pt x="11832" y="13683"/>
                  <a:pt x="11706" y="13636"/>
                </a:cubicBezTo>
                <a:cubicBezTo>
                  <a:pt x="11479" y="13549"/>
                  <a:pt x="11377" y="13217"/>
                  <a:pt x="11511" y="13003"/>
                </a:cubicBezTo>
                <a:cubicBezTo>
                  <a:pt x="11582" y="12891"/>
                  <a:pt x="11576" y="12833"/>
                  <a:pt x="11511" y="12768"/>
                </a:cubicBezTo>
                <a:close/>
                <a:moveTo>
                  <a:pt x="9561" y="12817"/>
                </a:moveTo>
                <a:cubicBezTo>
                  <a:pt x="9513" y="12833"/>
                  <a:pt x="9479" y="12907"/>
                  <a:pt x="9479" y="12987"/>
                </a:cubicBezTo>
                <a:cubicBezTo>
                  <a:pt x="9479" y="13067"/>
                  <a:pt x="9415" y="13143"/>
                  <a:pt x="9341" y="13157"/>
                </a:cubicBezTo>
                <a:cubicBezTo>
                  <a:pt x="9185" y="13187"/>
                  <a:pt x="9165" y="13338"/>
                  <a:pt x="9301" y="13473"/>
                </a:cubicBezTo>
                <a:cubicBezTo>
                  <a:pt x="9376" y="13548"/>
                  <a:pt x="9360" y="13574"/>
                  <a:pt x="9219" y="13611"/>
                </a:cubicBezTo>
                <a:cubicBezTo>
                  <a:pt x="9089" y="13645"/>
                  <a:pt x="9052" y="13695"/>
                  <a:pt x="9081" y="13806"/>
                </a:cubicBezTo>
                <a:cubicBezTo>
                  <a:pt x="9109" y="13911"/>
                  <a:pt x="9079" y="13973"/>
                  <a:pt x="8976" y="14000"/>
                </a:cubicBezTo>
                <a:cubicBezTo>
                  <a:pt x="8894" y="14022"/>
                  <a:pt x="8821" y="14099"/>
                  <a:pt x="8821" y="14179"/>
                </a:cubicBezTo>
                <a:cubicBezTo>
                  <a:pt x="8821" y="14258"/>
                  <a:pt x="8753" y="14400"/>
                  <a:pt x="8667" y="14487"/>
                </a:cubicBezTo>
                <a:cubicBezTo>
                  <a:pt x="8562" y="14591"/>
                  <a:pt x="8528" y="14692"/>
                  <a:pt x="8561" y="14795"/>
                </a:cubicBezTo>
                <a:cubicBezTo>
                  <a:pt x="8598" y="14910"/>
                  <a:pt x="8567" y="14958"/>
                  <a:pt x="8447" y="14989"/>
                </a:cubicBezTo>
                <a:cubicBezTo>
                  <a:pt x="8359" y="15012"/>
                  <a:pt x="8285" y="15066"/>
                  <a:pt x="8285" y="15111"/>
                </a:cubicBezTo>
                <a:cubicBezTo>
                  <a:pt x="8285" y="15155"/>
                  <a:pt x="8232" y="15261"/>
                  <a:pt x="8163" y="15338"/>
                </a:cubicBezTo>
                <a:cubicBezTo>
                  <a:pt x="8061" y="15450"/>
                  <a:pt x="8052" y="15495"/>
                  <a:pt x="8130" y="15589"/>
                </a:cubicBezTo>
                <a:cubicBezTo>
                  <a:pt x="8209" y="15683"/>
                  <a:pt x="8202" y="15711"/>
                  <a:pt x="8098" y="15751"/>
                </a:cubicBezTo>
                <a:cubicBezTo>
                  <a:pt x="8023" y="15780"/>
                  <a:pt x="7979" y="15865"/>
                  <a:pt x="7992" y="15962"/>
                </a:cubicBezTo>
                <a:cubicBezTo>
                  <a:pt x="8007" y="16070"/>
                  <a:pt x="7957" y="16156"/>
                  <a:pt x="7846" y="16205"/>
                </a:cubicBezTo>
                <a:cubicBezTo>
                  <a:pt x="7672" y="16281"/>
                  <a:pt x="7549" y="16569"/>
                  <a:pt x="7635" y="16707"/>
                </a:cubicBezTo>
                <a:cubicBezTo>
                  <a:pt x="7661" y="16751"/>
                  <a:pt x="7618" y="16806"/>
                  <a:pt x="7529" y="16829"/>
                </a:cubicBezTo>
                <a:cubicBezTo>
                  <a:pt x="7411" y="16860"/>
                  <a:pt x="7366" y="16937"/>
                  <a:pt x="7366" y="17105"/>
                </a:cubicBezTo>
                <a:cubicBezTo>
                  <a:pt x="7366" y="17264"/>
                  <a:pt x="7322" y="17338"/>
                  <a:pt x="7220" y="17364"/>
                </a:cubicBezTo>
                <a:cubicBezTo>
                  <a:pt x="7082" y="17400"/>
                  <a:pt x="6976" y="17676"/>
                  <a:pt x="6976" y="18012"/>
                </a:cubicBezTo>
                <a:cubicBezTo>
                  <a:pt x="6976" y="18178"/>
                  <a:pt x="7451" y="18666"/>
                  <a:pt x="7651" y="18710"/>
                </a:cubicBezTo>
                <a:cubicBezTo>
                  <a:pt x="7727" y="18726"/>
                  <a:pt x="7775" y="18781"/>
                  <a:pt x="7765" y="18831"/>
                </a:cubicBezTo>
                <a:cubicBezTo>
                  <a:pt x="7744" y="18931"/>
                  <a:pt x="7853" y="18950"/>
                  <a:pt x="8114" y="18880"/>
                </a:cubicBezTo>
                <a:cubicBezTo>
                  <a:pt x="8238" y="18847"/>
                  <a:pt x="8292" y="18758"/>
                  <a:pt x="8325" y="18556"/>
                </a:cubicBezTo>
                <a:cubicBezTo>
                  <a:pt x="8351" y="18402"/>
                  <a:pt x="8410" y="18195"/>
                  <a:pt x="8455" y="18102"/>
                </a:cubicBezTo>
                <a:cubicBezTo>
                  <a:pt x="8516" y="17977"/>
                  <a:pt x="8516" y="17908"/>
                  <a:pt x="8447" y="17826"/>
                </a:cubicBezTo>
                <a:cubicBezTo>
                  <a:pt x="8373" y="17737"/>
                  <a:pt x="8380" y="17700"/>
                  <a:pt x="8488" y="17640"/>
                </a:cubicBezTo>
                <a:cubicBezTo>
                  <a:pt x="8602" y="17576"/>
                  <a:pt x="8606" y="17539"/>
                  <a:pt x="8520" y="17437"/>
                </a:cubicBezTo>
                <a:cubicBezTo>
                  <a:pt x="8434" y="17333"/>
                  <a:pt x="8451" y="17306"/>
                  <a:pt x="8602" y="17251"/>
                </a:cubicBezTo>
                <a:cubicBezTo>
                  <a:pt x="8759" y="17192"/>
                  <a:pt x="8780" y="17129"/>
                  <a:pt x="8797" y="16659"/>
                </a:cubicBezTo>
                <a:cubicBezTo>
                  <a:pt x="8810" y="16273"/>
                  <a:pt x="8842" y="16111"/>
                  <a:pt x="8935" y="16043"/>
                </a:cubicBezTo>
                <a:cubicBezTo>
                  <a:pt x="9005" y="15992"/>
                  <a:pt x="9053" y="15885"/>
                  <a:pt x="9041" y="15808"/>
                </a:cubicBezTo>
                <a:cubicBezTo>
                  <a:pt x="9028" y="15730"/>
                  <a:pt x="9045" y="15622"/>
                  <a:pt x="9081" y="15565"/>
                </a:cubicBezTo>
                <a:cubicBezTo>
                  <a:pt x="9117" y="15507"/>
                  <a:pt x="9157" y="15313"/>
                  <a:pt x="9162" y="15135"/>
                </a:cubicBezTo>
                <a:cubicBezTo>
                  <a:pt x="9168" y="14957"/>
                  <a:pt x="9223" y="14747"/>
                  <a:pt x="9284" y="14673"/>
                </a:cubicBezTo>
                <a:cubicBezTo>
                  <a:pt x="9384" y="14553"/>
                  <a:pt x="9371" y="14524"/>
                  <a:pt x="9203" y="14397"/>
                </a:cubicBezTo>
                <a:cubicBezTo>
                  <a:pt x="9002" y="14246"/>
                  <a:pt x="8987" y="14263"/>
                  <a:pt x="9406" y="14130"/>
                </a:cubicBezTo>
                <a:cubicBezTo>
                  <a:pt x="9520" y="14094"/>
                  <a:pt x="9525" y="14076"/>
                  <a:pt x="9398" y="13935"/>
                </a:cubicBezTo>
                <a:cubicBezTo>
                  <a:pt x="9261" y="13784"/>
                  <a:pt x="9260" y="13785"/>
                  <a:pt x="9431" y="13741"/>
                </a:cubicBezTo>
                <a:cubicBezTo>
                  <a:pt x="9554" y="13709"/>
                  <a:pt x="9595" y="13648"/>
                  <a:pt x="9569" y="13546"/>
                </a:cubicBezTo>
                <a:cubicBezTo>
                  <a:pt x="9548" y="13468"/>
                  <a:pt x="9571" y="13383"/>
                  <a:pt x="9626" y="13352"/>
                </a:cubicBezTo>
                <a:cubicBezTo>
                  <a:pt x="9748" y="13281"/>
                  <a:pt x="9687" y="12775"/>
                  <a:pt x="9561" y="12817"/>
                </a:cubicBezTo>
                <a:close/>
                <a:moveTo>
                  <a:pt x="10373" y="12898"/>
                </a:moveTo>
                <a:cubicBezTo>
                  <a:pt x="10330" y="12924"/>
                  <a:pt x="10296" y="13058"/>
                  <a:pt x="10300" y="13190"/>
                </a:cubicBezTo>
                <a:cubicBezTo>
                  <a:pt x="10304" y="13331"/>
                  <a:pt x="10253" y="13467"/>
                  <a:pt x="10178" y="13522"/>
                </a:cubicBezTo>
                <a:cubicBezTo>
                  <a:pt x="10005" y="13648"/>
                  <a:pt x="10017" y="13763"/>
                  <a:pt x="10211" y="13814"/>
                </a:cubicBezTo>
                <a:cubicBezTo>
                  <a:pt x="10403" y="13864"/>
                  <a:pt x="10335" y="14016"/>
                  <a:pt x="10121" y="14016"/>
                </a:cubicBezTo>
                <a:cubicBezTo>
                  <a:pt x="9960" y="14016"/>
                  <a:pt x="9923" y="14205"/>
                  <a:pt x="10065" y="14292"/>
                </a:cubicBezTo>
                <a:cubicBezTo>
                  <a:pt x="10122" y="14328"/>
                  <a:pt x="10086" y="14397"/>
                  <a:pt x="9967" y="14487"/>
                </a:cubicBezTo>
                <a:cubicBezTo>
                  <a:pt x="9812" y="14604"/>
                  <a:pt x="9803" y="14637"/>
                  <a:pt x="9894" y="14746"/>
                </a:cubicBezTo>
                <a:cubicBezTo>
                  <a:pt x="9985" y="14856"/>
                  <a:pt x="9982" y="14878"/>
                  <a:pt x="9837" y="14916"/>
                </a:cubicBezTo>
                <a:cubicBezTo>
                  <a:pt x="9652" y="14964"/>
                  <a:pt x="9606" y="15167"/>
                  <a:pt x="9780" y="15167"/>
                </a:cubicBezTo>
                <a:cubicBezTo>
                  <a:pt x="9841" y="15167"/>
                  <a:pt x="9909" y="15199"/>
                  <a:pt x="9934" y="15240"/>
                </a:cubicBezTo>
                <a:cubicBezTo>
                  <a:pt x="10011" y="15363"/>
                  <a:pt x="9829" y="15629"/>
                  <a:pt x="9666" y="15629"/>
                </a:cubicBezTo>
                <a:cubicBezTo>
                  <a:pt x="9448" y="15629"/>
                  <a:pt x="9483" y="15850"/>
                  <a:pt x="9715" y="15937"/>
                </a:cubicBezTo>
                <a:cubicBezTo>
                  <a:pt x="9951" y="16027"/>
                  <a:pt x="9891" y="16164"/>
                  <a:pt x="9618" y="16164"/>
                </a:cubicBezTo>
                <a:cubicBezTo>
                  <a:pt x="9448" y="16164"/>
                  <a:pt x="9431" y="16189"/>
                  <a:pt x="9471" y="16351"/>
                </a:cubicBezTo>
                <a:cubicBezTo>
                  <a:pt x="9497" y="16454"/>
                  <a:pt x="9477" y="16565"/>
                  <a:pt x="9431" y="16594"/>
                </a:cubicBezTo>
                <a:cubicBezTo>
                  <a:pt x="9385" y="16622"/>
                  <a:pt x="9361" y="16711"/>
                  <a:pt x="9382" y="16789"/>
                </a:cubicBezTo>
                <a:cubicBezTo>
                  <a:pt x="9402" y="16867"/>
                  <a:pt x="9377" y="16966"/>
                  <a:pt x="9317" y="17016"/>
                </a:cubicBezTo>
                <a:cubicBezTo>
                  <a:pt x="9223" y="17093"/>
                  <a:pt x="9218" y="17124"/>
                  <a:pt x="9325" y="17242"/>
                </a:cubicBezTo>
                <a:cubicBezTo>
                  <a:pt x="9471" y="17403"/>
                  <a:pt x="9416" y="17542"/>
                  <a:pt x="9203" y="17542"/>
                </a:cubicBezTo>
                <a:cubicBezTo>
                  <a:pt x="9003" y="17542"/>
                  <a:pt x="9016" y="17749"/>
                  <a:pt x="9219" y="17802"/>
                </a:cubicBezTo>
                <a:cubicBezTo>
                  <a:pt x="9415" y="17853"/>
                  <a:pt x="9342" y="18004"/>
                  <a:pt x="9122" y="18004"/>
                </a:cubicBezTo>
                <a:cubicBezTo>
                  <a:pt x="8993" y="18004"/>
                  <a:pt x="8970" y="18038"/>
                  <a:pt x="9008" y="18191"/>
                </a:cubicBezTo>
                <a:cubicBezTo>
                  <a:pt x="9034" y="18294"/>
                  <a:pt x="9022" y="18402"/>
                  <a:pt x="8984" y="18426"/>
                </a:cubicBezTo>
                <a:cubicBezTo>
                  <a:pt x="8873" y="18494"/>
                  <a:pt x="8914" y="19024"/>
                  <a:pt x="9041" y="19172"/>
                </a:cubicBezTo>
                <a:cubicBezTo>
                  <a:pt x="9104" y="19246"/>
                  <a:pt x="9248" y="19310"/>
                  <a:pt x="9357" y="19309"/>
                </a:cubicBezTo>
                <a:cubicBezTo>
                  <a:pt x="9467" y="19309"/>
                  <a:pt x="9603" y="19312"/>
                  <a:pt x="9666" y="19317"/>
                </a:cubicBezTo>
                <a:cubicBezTo>
                  <a:pt x="9730" y="19323"/>
                  <a:pt x="9839" y="19306"/>
                  <a:pt x="9910" y="19277"/>
                </a:cubicBezTo>
                <a:cubicBezTo>
                  <a:pt x="9998" y="19241"/>
                  <a:pt x="10071" y="19274"/>
                  <a:pt x="10130" y="19382"/>
                </a:cubicBezTo>
                <a:cubicBezTo>
                  <a:pt x="10231" y="19571"/>
                  <a:pt x="10309" y="19579"/>
                  <a:pt x="10438" y="19423"/>
                </a:cubicBezTo>
                <a:cubicBezTo>
                  <a:pt x="10491" y="19360"/>
                  <a:pt x="10578" y="19309"/>
                  <a:pt x="10633" y="19309"/>
                </a:cubicBezTo>
                <a:cubicBezTo>
                  <a:pt x="10784" y="19309"/>
                  <a:pt x="10847" y="19161"/>
                  <a:pt x="10747" y="19042"/>
                </a:cubicBezTo>
                <a:cubicBezTo>
                  <a:pt x="10682" y="18964"/>
                  <a:pt x="10682" y="18928"/>
                  <a:pt x="10747" y="18888"/>
                </a:cubicBezTo>
                <a:cubicBezTo>
                  <a:pt x="10795" y="18858"/>
                  <a:pt x="10819" y="18757"/>
                  <a:pt x="10796" y="18669"/>
                </a:cubicBezTo>
                <a:cubicBezTo>
                  <a:pt x="10773" y="18581"/>
                  <a:pt x="10788" y="18460"/>
                  <a:pt x="10837" y="18402"/>
                </a:cubicBezTo>
                <a:cubicBezTo>
                  <a:pt x="10907" y="18317"/>
                  <a:pt x="10889" y="18267"/>
                  <a:pt x="10755" y="18166"/>
                </a:cubicBezTo>
                <a:cubicBezTo>
                  <a:pt x="10598" y="18048"/>
                  <a:pt x="10597" y="18031"/>
                  <a:pt x="10707" y="17875"/>
                </a:cubicBezTo>
                <a:cubicBezTo>
                  <a:pt x="10805" y="17734"/>
                  <a:pt x="10813" y="17672"/>
                  <a:pt x="10731" y="17526"/>
                </a:cubicBezTo>
                <a:cubicBezTo>
                  <a:pt x="10677" y="17430"/>
                  <a:pt x="10581" y="17325"/>
                  <a:pt x="10528" y="17291"/>
                </a:cubicBezTo>
                <a:cubicBezTo>
                  <a:pt x="10398" y="17208"/>
                  <a:pt x="10488" y="17088"/>
                  <a:pt x="10674" y="17088"/>
                </a:cubicBezTo>
                <a:cubicBezTo>
                  <a:pt x="10824" y="17088"/>
                  <a:pt x="10882" y="16899"/>
                  <a:pt x="10755" y="16821"/>
                </a:cubicBezTo>
                <a:cubicBezTo>
                  <a:pt x="10636" y="16747"/>
                  <a:pt x="10602" y="16305"/>
                  <a:pt x="10715" y="16262"/>
                </a:cubicBezTo>
                <a:cubicBezTo>
                  <a:pt x="10853" y="16209"/>
                  <a:pt x="10846" y="16010"/>
                  <a:pt x="10707" y="16010"/>
                </a:cubicBezTo>
                <a:cubicBezTo>
                  <a:pt x="10536" y="16010"/>
                  <a:pt x="10476" y="15848"/>
                  <a:pt x="10609" y="15751"/>
                </a:cubicBezTo>
                <a:cubicBezTo>
                  <a:pt x="10769" y="15634"/>
                  <a:pt x="10734" y="15195"/>
                  <a:pt x="10552" y="15062"/>
                </a:cubicBezTo>
                <a:cubicBezTo>
                  <a:pt x="10417" y="14964"/>
                  <a:pt x="10415" y="14952"/>
                  <a:pt x="10577" y="14851"/>
                </a:cubicBezTo>
                <a:cubicBezTo>
                  <a:pt x="10795" y="14715"/>
                  <a:pt x="10785" y="14643"/>
                  <a:pt x="10544" y="14551"/>
                </a:cubicBezTo>
                <a:cubicBezTo>
                  <a:pt x="10344" y="14476"/>
                  <a:pt x="10358" y="14324"/>
                  <a:pt x="10560" y="14324"/>
                </a:cubicBezTo>
                <a:cubicBezTo>
                  <a:pt x="10684" y="14324"/>
                  <a:pt x="10707" y="14127"/>
                  <a:pt x="10593" y="14057"/>
                </a:cubicBezTo>
                <a:cubicBezTo>
                  <a:pt x="10552" y="14032"/>
                  <a:pt x="10537" y="13963"/>
                  <a:pt x="10560" y="13903"/>
                </a:cubicBezTo>
                <a:cubicBezTo>
                  <a:pt x="10583" y="13843"/>
                  <a:pt x="10577" y="13754"/>
                  <a:pt x="10544" y="13700"/>
                </a:cubicBezTo>
                <a:cubicBezTo>
                  <a:pt x="10470" y="13580"/>
                  <a:pt x="10473" y="13335"/>
                  <a:pt x="10552" y="13149"/>
                </a:cubicBezTo>
                <a:cubicBezTo>
                  <a:pt x="10618" y="12994"/>
                  <a:pt x="10496" y="12822"/>
                  <a:pt x="10373" y="12898"/>
                </a:cubicBezTo>
                <a:close/>
                <a:moveTo>
                  <a:pt x="20768" y="13587"/>
                </a:moveTo>
                <a:cubicBezTo>
                  <a:pt x="20701" y="13562"/>
                  <a:pt x="20617" y="13570"/>
                  <a:pt x="20556" y="13619"/>
                </a:cubicBezTo>
                <a:cubicBezTo>
                  <a:pt x="20504" y="13662"/>
                  <a:pt x="20389" y="13709"/>
                  <a:pt x="20304" y="13725"/>
                </a:cubicBezTo>
                <a:cubicBezTo>
                  <a:pt x="20206" y="13743"/>
                  <a:pt x="20145" y="13821"/>
                  <a:pt x="20134" y="13944"/>
                </a:cubicBezTo>
                <a:cubicBezTo>
                  <a:pt x="20099" y="14330"/>
                  <a:pt x="20063" y="14472"/>
                  <a:pt x="19963" y="14592"/>
                </a:cubicBezTo>
                <a:cubicBezTo>
                  <a:pt x="19877" y="14695"/>
                  <a:pt x="19882" y="14735"/>
                  <a:pt x="19987" y="14851"/>
                </a:cubicBezTo>
                <a:cubicBezTo>
                  <a:pt x="20057" y="14928"/>
                  <a:pt x="20117" y="15059"/>
                  <a:pt x="20117" y="15143"/>
                </a:cubicBezTo>
                <a:cubicBezTo>
                  <a:pt x="20117" y="15228"/>
                  <a:pt x="20137" y="15317"/>
                  <a:pt x="20166" y="15346"/>
                </a:cubicBezTo>
                <a:cubicBezTo>
                  <a:pt x="20258" y="15438"/>
                  <a:pt x="20381" y="15352"/>
                  <a:pt x="20426" y="15159"/>
                </a:cubicBezTo>
                <a:cubicBezTo>
                  <a:pt x="20454" y="15040"/>
                  <a:pt x="20532" y="14965"/>
                  <a:pt x="20646" y="14949"/>
                </a:cubicBezTo>
                <a:cubicBezTo>
                  <a:pt x="20793" y="14927"/>
                  <a:pt x="20817" y="14891"/>
                  <a:pt x="20784" y="14722"/>
                </a:cubicBezTo>
                <a:cubicBezTo>
                  <a:pt x="20759" y="14593"/>
                  <a:pt x="20794" y="14469"/>
                  <a:pt x="20873" y="14381"/>
                </a:cubicBezTo>
                <a:cubicBezTo>
                  <a:pt x="20991" y="14250"/>
                  <a:pt x="20986" y="14231"/>
                  <a:pt x="20808" y="14098"/>
                </a:cubicBezTo>
                <a:cubicBezTo>
                  <a:pt x="20639" y="13970"/>
                  <a:pt x="20632" y="13949"/>
                  <a:pt x="20751" y="13903"/>
                </a:cubicBezTo>
                <a:cubicBezTo>
                  <a:pt x="20825" y="13875"/>
                  <a:pt x="20881" y="13801"/>
                  <a:pt x="20881" y="13741"/>
                </a:cubicBezTo>
                <a:cubicBezTo>
                  <a:pt x="20881" y="13669"/>
                  <a:pt x="20834" y="13612"/>
                  <a:pt x="20768" y="13587"/>
                </a:cubicBezTo>
                <a:close/>
                <a:moveTo>
                  <a:pt x="2466" y="15800"/>
                </a:moveTo>
                <a:cubicBezTo>
                  <a:pt x="2433" y="15790"/>
                  <a:pt x="2395" y="15805"/>
                  <a:pt x="2352" y="15840"/>
                </a:cubicBezTo>
                <a:cubicBezTo>
                  <a:pt x="2293" y="15890"/>
                  <a:pt x="2169" y="15913"/>
                  <a:pt x="2076" y="15889"/>
                </a:cubicBezTo>
                <a:cubicBezTo>
                  <a:pt x="1933" y="15851"/>
                  <a:pt x="1908" y="15873"/>
                  <a:pt x="1897" y="16059"/>
                </a:cubicBezTo>
                <a:cubicBezTo>
                  <a:pt x="1890" y="16180"/>
                  <a:pt x="1877" y="16336"/>
                  <a:pt x="1873" y="16408"/>
                </a:cubicBezTo>
                <a:cubicBezTo>
                  <a:pt x="1868" y="16479"/>
                  <a:pt x="1838" y="16564"/>
                  <a:pt x="1808" y="16594"/>
                </a:cubicBezTo>
                <a:cubicBezTo>
                  <a:pt x="1705" y="16696"/>
                  <a:pt x="1756" y="16839"/>
                  <a:pt x="1905" y="16878"/>
                </a:cubicBezTo>
                <a:cubicBezTo>
                  <a:pt x="2009" y="16905"/>
                  <a:pt x="2038" y="16959"/>
                  <a:pt x="2011" y="17064"/>
                </a:cubicBezTo>
                <a:cubicBezTo>
                  <a:pt x="1982" y="17172"/>
                  <a:pt x="2017" y="17228"/>
                  <a:pt x="2133" y="17259"/>
                </a:cubicBezTo>
                <a:cubicBezTo>
                  <a:pt x="2222" y="17282"/>
                  <a:pt x="2291" y="17329"/>
                  <a:pt x="2279" y="17364"/>
                </a:cubicBezTo>
                <a:cubicBezTo>
                  <a:pt x="2237" y="17490"/>
                  <a:pt x="2916" y="18098"/>
                  <a:pt x="3059" y="18061"/>
                </a:cubicBezTo>
                <a:cubicBezTo>
                  <a:pt x="3135" y="18041"/>
                  <a:pt x="3245" y="18057"/>
                  <a:pt x="3303" y="18094"/>
                </a:cubicBezTo>
                <a:cubicBezTo>
                  <a:pt x="3360" y="18130"/>
                  <a:pt x="3453" y="18158"/>
                  <a:pt x="3506" y="18158"/>
                </a:cubicBezTo>
                <a:cubicBezTo>
                  <a:pt x="3621" y="18160"/>
                  <a:pt x="3634" y="17878"/>
                  <a:pt x="3522" y="17810"/>
                </a:cubicBezTo>
                <a:cubicBezTo>
                  <a:pt x="3408" y="17739"/>
                  <a:pt x="3512" y="17623"/>
                  <a:pt x="3685" y="17623"/>
                </a:cubicBezTo>
                <a:cubicBezTo>
                  <a:pt x="3878" y="17623"/>
                  <a:pt x="3878" y="17423"/>
                  <a:pt x="3685" y="17372"/>
                </a:cubicBezTo>
                <a:cubicBezTo>
                  <a:pt x="3581" y="17345"/>
                  <a:pt x="3543" y="17285"/>
                  <a:pt x="3571" y="17178"/>
                </a:cubicBezTo>
                <a:cubicBezTo>
                  <a:pt x="3593" y="17093"/>
                  <a:pt x="3575" y="17002"/>
                  <a:pt x="3531" y="16975"/>
                </a:cubicBezTo>
                <a:cubicBezTo>
                  <a:pt x="3486" y="16948"/>
                  <a:pt x="3474" y="16874"/>
                  <a:pt x="3498" y="16813"/>
                </a:cubicBezTo>
                <a:cubicBezTo>
                  <a:pt x="3525" y="16742"/>
                  <a:pt x="3471" y="16680"/>
                  <a:pt x="3352" y="16635"/>
                </a:cubicBezTo>
                <a:cubicBezTo>
                  <a:pt x="3248" y="16595"/>
                  <a:pt x="3107" y="16438"/>
                  <a:pt x="3035" y="16286"/>
                </a:cubicBezTo>
                <a:cubicBezTo>
                  <a:pt x="2962" y="16134"/>
                  <a:pt x="2849" y="16015"/>
                  <a:pt x="2791" y="16027"/>
                </a:cubicBezTo>
                <a:cubicBezTo>
                  <a:pt x="2733" y="16038"/>
                  <a:pt x="2633" y="15980"/>
                  <a:pt x="2572" y="15897"/>
                </a:cubicBezTo>
                <a:cubicBezTo>
                  <a:pt x="2528" y="15838"/>
                  <a:pt x="2499" y="15809"/>
                  <a:pt x="2466" y="15800"/>
                </a:cubicBezTo>
                <a:close/>
                <a:moveTo>
                  <a:pt x="19102" y="16780"/>
                </a:moveTo>
                <a:cubicBezTo>
                  <a:pt x="19048" y="16788"/>
                  <a:pt x="18976" y="16829"/>
                  <a:pt x="18923" y="16902"/>
                </a:cubicBezTo>
                <a:cubicBezTo>
                  <a:pt x="18869" y="16976"/>
                  <a:pt x="18734" y="17027"/>
                  <a:pt x="18598" y="17024"/>
                </a:cubicBezTo>
                <a:cubicBezTo>
                  <a:pt x="18427" y="17019"/>
                  <a:pt x="18350" y="17062"/>
                  <a:pt x="18321" y="17170"/>
                </a:cubicBezTo>
                <a:cubicBezTo>
                  <a:pt x="18298" y="17259"/>
                  <a:pt x="18221" y="17315"/>
                  <a:pt x="18118" y="17315"/>
                </a:cubicBezTo>
                <a:cubicBezTo>
                  <a:pt x="17986" y="17315"/>
                  <a:pt x="17957" y="17350"/>
                  <a:pt x="17988" y="17469"/>
                </a:cubicBezTo>
                <a:cubicBezTo>
                  <a:pt x="18034" y="17645"/>
                  <a:pt x="17918" y="17741"/>
                  <a:pt x="17696" y="17713"/>
                </a:cubicBezTo>
                <a:cubicBezTo>
                  <a:pt x="17581" y="17698"/>
                  <a:pt x="17511" y="17774"/>
                  <a:pt x="17411" y="18004"/>
                </a:cubicBezTo>
                <a:cubicBezTo>
                  <a:pt x="17334" y="18183"/>
                  <a:pt x="17223" y="18312"/>
                  <a:pt x="17151" y="18312"/>
                </a:cubicBezTo>
                <a:cubicBezTo>
                  <a:pt x="17065" y="18312"/>
                  <a:pt x="17034" y="18360"/>
                  <a:pt x="17062" y="18466"/>
                </a:cubicBezTo>
                <a:cubicBezTo>
                  <a:pt x="17084" y="18551"/>
                  <a:pt x="17076" y="18637"/>
                  <a:pt x="17037" y="18661"/>
                </a:cubicBezTo>
                <a:cubicBezTo>
                  <a:pt x="16925" y="18730"/>
                  <a:pt x="16957" y="19001"/>
                  <a:pt x="17078" y="19001"/>
                </a:cubicBezTo>
                <a:cubicBezTo>
                  <a:pt x="17139" y="19001"/>
                  <a:pt x="17206" y="18963"/>
                  <a:pt x="17232" y="18920"/>
                </a:cubicBezTo>
                <a:cubicBezTo>
                  <a:pt x="17303" y="18806"/>
                  <a:pt x="17427" y="18910"/>
                  <a:pt x="17427" y="19082"/>
                </a:cubicBezTo>
                <a:cubicBezTo>
                  <a:pt x="17427" y="19258"/>
                  <a:pt x="17696" y="19291"/>
                  <a:pt x="17761" y="19123"/>
                </a:cubicBezTo>
                <a:cubicBezTo>
                  <a:pt x="17786" y="19058"/>
                  <a:pt x="17865" y="19026"/>
                  <a:pt x="17956" y="19050"/>
                </a:cubicBezTo>
                <a:cubicBezTo>
                  <a:pt x="18071" y="19080"/>
                  <a:pt x="18115" y="19049"/>
                  <a:pt x="18134" y="18912"/>
                </a:cubicBezTo>
                <a:cubicBezTo>
                  <a:pt x="18153" y="18781"/>
                  <a:pt x="18198" y="18743"/>
                  <a:pt x="18313" y="18758"/>
                </a:cubicBezTo>
                <a:cubicBezTo>
                  <a:pt x="18432" y="18774"/>
                  <a:pt x="18499" y="18710"/>
                  <a:pt x="18581" y="18499"/>
                </a:cubicBezTo>
                <a:cubicBezTo>
                  <a:pt x="18642" y="18345"/>
                  <a:pt x="18761" y="18196"/>
                  <a:pt x="18842" y="18166"/>
                </a:cubicBezTo>
                <a:cubicBezTo>
                  <a:pt x="18937" y="18131"/>
                  <a:pt x="18994" y="18022"/>
                  <a:pt x="19012" y="17850"/>
                </a:cubicBezTo>
                <a:cubicBezTo>
                  <a:pt x="19028" y="17706"/>
                  <a:pt x="19095" y="17549"/>
                  <a:pt x="19158" y="17502"/>
                </a:cubicBezTo>
                <a:cubicBezTo>
                  <a:pt x="19322" y="17380"/>
                  <a:pt x="19301" y="17266"/>
                  <a:pt x="19102" y="17210"/>
                </a:cubicBezTo>
                <a:cubicBezTo>
                  <a:pt x="18940" y="17165"/>
                  <a:pt x="18935" y="17152"/>
                  <a:pt x="19061" y="17056"/>
                </a:cubicBezTo>
                <a:cubicBezTo>
                  <a:pt x="19135" y="16999"/>
                  <a:pt x="19191" y="16918"/>
                  <a:pt x="19191" y="16870"/>
                </a:cubicBezTo>
                <a:cubicBezTo>
                  <a:pt x="19191" y="16805"/>
                  <a:pt x="19155" y="16773"/>
                  <a:pt x="19102" y="16780"/>
                </a:cubicBezTo>
                <a:close/>
                <a:moveTo>
                  <a:pt x="5424" y="18701"/>
                </a:moveTo>
                <a:cubicBezTo>
                  <a:pt x="5371" y="18690"/>
                  <a:pt x="5310" y="18702"/>
                  <a:pt x="5262" y="18750"/>
                </a:cubicBezTo>
                <a:cubicBezTo>
                  <a:pt x="5231" y="18780"/>
                  <a:pt x="5127" y="18806"/>
                  <a:pt x="5034" y="18807"/>
                </a:cubicBezTo>
                <a:cubicBezTo>
                  <a:pt x="4920" y="18808"/>
                  <a:pt x="4864" y="18861"/>
                  <a:pt x="4863" y="18961"/>
                </a:cubicBezTo>
                <a:cubicBezTo>
                  <a:pt x="4863" y="19042"/>
                  <a:pt x="4827" y="19122"/>
                  <a:pt x="4774" y="19139"/>
                </a:cubicBezTo>
                <a:cubicBezTo>
                  <a:pt x="4621" y="19190"/>
                  <a:pt x="4659" y="19382"/>
                  <a:pt x="4823" y="19382"/>
                </a:cubicBezTo>
                <a:cubicBezTo>
                  <a:pt x="5016" y="19382"/>
                  <a:pt x="5108" y="19525"/>
                  <a:pt x="4953" y="19585"/>
                </a:cubicBezTo>
                <a:cubicBezTo>
                  <a:pt x="4776" y="19653"/>
                  <a:pt x="4806" y="19844"/>
                  <a:pt x="4993" y="19844"/>
                </a:cubicBezTo>
                <a:cubicBezTo>
                  <a:pt x="5090" y="19844"/>
                  <a:pt x="5164" y="19907"/>
                  <a:pt x="5188" y="19998"/>
                </a:cubicBezTo>
                <a:cubicBezTo>
                  <a:pt x="5211" y="20083"/>
                  <a:pt x="5278" y="20152"/>
                  <a:pt x="5335" y="20152"/>
                </a:cubicBezTo>
                <a:cubicBezTo>
                  <a:pt x="5392" y="20152"/>
                  <a:pt x="5475" y="20227"/>
                  <a:pt x="5522" y="20314"/>
                </a:cubicBezTo>
                <a:cubicBezTo>
                  <a:pt x="5569" y="20402"/>
                  <a:pt x="5660" y="20450"/>
                  <a:pt x="5717" y="20428"/>
                </a:cubicBezTo>
                <a:cubicBezTo>
                  <a:pt x="5774" y="20406"/>
                  <a:pt x="5861" y="20440"/>
                  <a:pt x="5912" y="20501"/>
                </a:cubicBezTo>
                <a:cubicBezTo>
                  <a:pt x="6013" y="20622"/>
                  <a:pt x="6083" y="20638"/>
                  <a:pt x="6164" y="20558"/>
                </a:cubicBezTo>
                <a:cubicBezTo>
                  <a:pt x="6241" y="20480"/>
                  <a:pt x="6516" y="20475"/>
                  <a:pt x="6562" y="20550"/>
                </a:cubicBezTo>
                <a:cubicBezTo>
                  <a:pt x="6640" y="20676"/>
                  <a:pt x="6796" y="20611"/>
                  <a:pt x="6968" y="20379"/>
                </a:cubicBezTo>
                <a:cubicBezTo>
                  <a:pt x="7129" y="20163"/>
                  <a:pt x="7137" y="20130"/>
                  <a:pt x="7025" y="20006"/>
                </a:cubicBezTo>
                <a:cubicBezTo>
                  <a:pt x="6958" y="19933"/>
                  <a:pt x="6903" y="19821"/>
                  <a:pt x="6903" y="19755"/>
                </a:cubicBezTo>
                <a:cubicBezTo>
                  <a:pt x="6903" y="19690"/>
                  <a:pt x="6833" y="19615"/>
                  <a:pt x="6749" y="19593"/>
                </a:cubicBezTo>
                <a:cubicBezTo>
                  <a:pt x="6646" y="19566"/>
                  <a:pt x="6612" y="19512"/>
                  <a:pt x="6643" y="19431"/>
                </a:cubicBezTo>
                <a:cubicBezTo>
                  <a:pt x="6713" y="19249"/>
                  <a:pt x="6460" y="19193"/>
                  <a:pt x="6286" y="19350"/>
                </a:cubicBezTo>
                <a:cubicBezTo>
                  <a:pt x="6200" y="19427"/>
                  <a:pt x="6084" y="19459"/>
                  <a:pt x="6009" y="19431"/>
                </a:cubicBezTo>
                <a:cubicBezTo>
                  <a:pt x="5890" y="19385"/>
                  <a:pt x="5893" y="19373"/>
                  <a:pt x="6009" y="19245"/>
                </a:cubicBezTo>
                <a:cubicBezTo>
                  <a:pt x="6078" y="19168"/>
                  <a:pt x="6131" y="19067"/>
                  <a:pt x="6131" y="19018"/>
                </a:cubicBezTo>
                <a:cubicBezTo>
                  <a:pt x="6131" y="18908"/>
                  <a:pt x="5929" y="18895"/>
                  <a:pt x="5863" y="19001"/>
                </a:cubicBezTo>
                <a:cubicBezTo>
                  <a:pt x="5797" y="19108"/>
                  <a:pt x="5522" y="18951"/>
                  <a:pt x="5522" y="18807"/>
                </a:cubicBezTo>
                <a:cubicBezTo>
                  <a:pt x="5522" y="18748"/>
                  <a:pt x="5477" y="18713"/>
                  <a:pt x="5424" y="18701"/>
                </a:cubicBezTo>
                <a:close/>
                <a:moveTo>
                  <a:pt x="15209" y="19382"/>
                </a:moveTo>
                <a:cubicBezTo>
                  <a:pt x="15133" y="19383"/>
                  <a:pt x="15048" y="19436"/>
                  <a:pt x="15022" y="19536"/>
                </a:cubicBezTo>
                <a:cubicBezTo>
                  <a:pt x="14973" y="19723"/>
                  <a:pt x="14728" y="19738"/>
                  <a:pt x="14469" y="19569"/>
                </a:cubicBezTo>
                <a:cubicBezTo>
                  <a:pt x="14258" y="19430"/>
                  <a:pt x="14128" y="19476"/>
                  <a:pt x="14128" y="19690"/>
                </a:cubicBezTo>
                <a:cubicBezTo>
                  <a:pt x="14128" y="19889"/>
                  <a:pt x="13834" y="20049"/>
                  <a:pt x="13770" y="19885"/>
                </a:cubicBezTo>
                <a:cubicBezTo>
                  <a:pt x="13700" y="19701"/>
                  <a:pt x="13449" y="19742"/>
                  <a:pt x="13421" y="19942"/>
                </a:cubicBezTo>
                <a:cubicBezTo>
                  <a:pt x="13406" y="20050"/>
                  <a:pt x="13329" y="20121"/>
                  <a:pt x="13226" y="20136"/>
                </a:cubicBezTo>
                <a:cubicBezTo>
                  <a:pt x="13135" y="20149"/>
                  <a:pt x="13043" y="20227"/>
                  <a:pt x="13023" y="20306"/>
                </a:cubicBezTo>
                <a:cubicBezTo>
                  <a:pt x="12996" y="20409"/>
                  <a:pt x="12944" y="20434"/>
                  <a:pt x="12828" y="20404"/>
                </a:cubicBezTo>
                <a:cubicBezTo>
                  <a:pt x="12725" y="20377"/>
                  <a:pt x="12665" y="20398"/>
                  <a:pt x="12665" y="20460"/>
                </a:cubicBezTo>
                <a:cubicBezTo>
                  <a:pt x="12665" y="20515"/>
                  <a:pt x="12611" y="20621"/>
                  <a:pt x="12543" y="20695"/>
                </a:cubicBezTo>
                <a:cubicBezTo>
                  <a:pt x="12420" y="20832"/>
                  <a:pt x="12458" y="21038"/>
                  <a:pt x="12592" y="20955"/>
                </a:cubicBezTo>
                <a:cubicBezTo>
                  <a:pt x="12632" y="20930"/>
                  <a:pt x="12689" y="20962"/>
                  <a:pt x="12714" y="21028"/>
                </a:cubicBezTo>
                <a:cubicBezTo>
                  <a:pt x="12739" y="21094"/>
                  <a:pt x="12822" y="21149"/>
                  <a:pt x="12901" y="21149"/>
                </a:cubicBezTo>
                <a:cubicBezTo>
                  <a:pt x="12979" y="21149"/>
                  <a:pt x="13082" y="21216"/>
                  <a:pt x="13128" y="21303"/>
                </a:cubicBezTo>
                <a:cubicBezTo>
                  <a:pt x="13250" y="21531"/>
                  <a:pt x="13474" y="21465"/>
                  <a:pt x="13478" y="21198"/>
                </a:cubicBezTo>
                <a:cubicBezTo>
                  <a:pt x="13480" y="21078"/>
                  <a:pt x="13554" y="20890"/>
                  <a:pt x="13648" y="20785"/>
                </a:cubicBezTo>
                <a:cubicBezTo>
                  <a:pt x="13794" y="20622"/>
                  <a:pt x="13838" y="20610"/>
                  <a:pt x="13941" y="20695"/>
                </a:cubicBezTo>
                <a:cubicBezTo>
                  <a:pt x="14051" y="20786"/>
                  <a:pt x="14043" y="20809"/>
                  <a:pt x="13892" y="20930"/>
                </a:cubicBezTo>
                <a:cubicBezTo>
                  <a:pt x="13694" y="21091"/>
                  <a:pt x="13721" y="21344"/>
                  <a:pt x="13933" y="21344"/>
                </a:cubicBezTo>
                <a:cubicBezTo>
                  <a:pt x="14027" y="21344"/>
                  <a:pt x="14092" y="21275"/>
                  <a:pt x="14120" y="21157"/>
                </a:cubicBezTo>
                <a:cubicBezTo>
                  <a:pt x="14173" y="20934"/>
                  <a:pt x="14339" y="20859"/>
                  <a:pt x="14404" y="21028"/>
                </a:cubicBezTo>
                <a:cubicBezTo>
                  <a:pt x="14430" y="21094"/>
                  <a:pt x="14536" y="21149"/>
                  <a:pt x="14640" y="21149"/>
                </a:cubicBezTo>
                <a:cubicBezTo>
                  <a:pt x="14792" y="21149"/>
                  <a:pt x="14822" y="21118"/>
                  <a:pt x="14802" y="20979"/>
                </a:cubicBezTo>
                <a:cubicBezTo>
                  <a:pt x="14785" y="20853"/>
                  <a:pt x="14723" y="20802"/>
                  <a:pt x="14583" y="20801"/>
                </a:cubicBezTo>
                <a:cubicBezTo>
                  <a:pt x="14443" y="20800"/>
                  <a:pt x="14396" y="20757"/>
                  <a:pt x="14396" y="20647"/>
                </a:cubicBezTo>
                <a:cubicBezTo>
                  <a:pt x="14396" y="20412"/>
                  <a:pt x="14699" y="20414"/>
                  <a:pt x="14933" y="20647"/>
                </a:cubicBezTo>
                <a:cubicBezTo>
                  <a:pt x="15150" y="20863"/>
                  <a:pt x="15355" y="20900"/>
                  <a:pt x="15355" y="20728"/>
                </a:cubicBezTo>
                <a:cubicBezTo>
                  <a:pt x="15355" y="20667"/>
                  <a:pt x="15431" y="20567"/>
                  <a:pt x="15526" y="20501"/>
                </a:cubicBezTo>
                <a:cubicBezTo>
                  <a:pt x="15676" y="20396"/>
                  <a:pt x="15687" y="20358"/>
                  <a:pt x="15599" y="20217"/>
                </a:cubicBezTo>
                <a:cubicBezTo>
                  <a:pt x="15492" y="20047"/>
                  <a:pt x="15527" y="19959"/>
                  <a:pt x="15705" y="19958"/>
                </a:cubicBezTo>
                <a:cubicBezTo>
                  <a:pt x="15863" y="19956"/>
                  <a:pt x="15839" y="19807"/>
                  <a:pt x="15680" y="19804"/>
                </a:cubicBezTo>
                <a:cubicBezTo>
                  <a:pt x="15476" y="19799"/>
                  <a:pt x="15355" y="19701"/>
                  <a:pt x="15355" y="19536"/>
                </a:cubicBezTo>
                <a:cubicBezTo>
                  <a:pt x="15355" y="19436"/>
                  <a:pt x="15285" y="19381"/>
                  <a:pt x="15209" y="19382"/>
                </a:cubicBezTo>
                <a:close/>
                <a:moveTo>
                  <a:pt x="9252" y="20387"/>
                </a:moveTo>
                <a:cubicBezTo>
                  <a:pt x="9193" y="20370"/>
                  <a:pt x="9133" y="20390"/>
                  <a:pt x="9089" y="20460"/>
                </a:cubicBezTo>
                <a:cubicBezTo>
                  <a:pt x="9061" y="20505"/>
                  <a:pt x="8991" y="20530"/>
                  <a:pt x="8935" y="20509"/>
                </a:cubicBezTo>
                <a:cubicBezTo>
                  <a:pt x="8879" y="20488"/>
                  <a:pt x="8776" y="20558"/>
                  <a:pt x="8707" y="20663"/>
                </a:cubicBezTo>
                <a:cubicBezTo>
                  <a:pt x="8600" y="20827"/>
                  <a:pt x="8597" y="20883"/>
                  <a:pt x="8683" y="21076"/>
                </a:cubicBezTo>
                <a:cubicBezTo>
                  <a:pt x="8738" y="21201"/>
                  <a:pt x="8814" y="21303"/>
                  <a:pt x="8854" y="21303"/>
                </a:cubicBezTo>
                <a:cubicBezTo>
                  <a:pt x="8893" y="21303"/>
                  <a:pt x="8985" y="21352"/>
                  <a:pt x="9057" y="21417"/>
                </a:cubicBezTo>
                <a:cubicBezTo>
                  <a:pt x="9157" y="21507"/>
                  <a:pt x="9231" y="21518"/>
                  <a:pt x="9390" y="21457"/>
                </a:cubicBezTo>
                <a:cubicBezTo>
                  <a:pt x="9552" y="21396"/>
                  <a:pt x="9607" y="21408"/>
                  <a:pt x="9642" y="21498"/>
                </a:cubicBezTo>
                <a:cubicBezTo>
                  <a:pt x="9664" y="21555"/>
                  <a:pt x="9693" y="21580"/>
                  <a:pt x="9821" y="21579"/>
                </a:cubicBezTo>
                <a:cubicBezTo>
                  <a:pt x="9948" y="21578"/>
                  <a:pt x="10170" y="21550"/>
                  <a:pt x="10568" y="21490"/>
                </a:cubicBezTo>
                <a:cubicBezTo>
                  <a:pt x="10714" y="21468"/>
                  <a:pt x="10820" y="21407"/>
                  <a:pt x="10820" y="21344"/>
                </a:cubicBezTo>
                <a:cubicBezTo>
                  <a:pt x="10820" y="21285"/>
                  <a:pt x="10871" y="21201"/>
                  <a:pt x="10934" y="21166"/>
                </a:cubicBezTo>
                <a:cubicBezTo>
                  <a:pt x="11031" y="21111"/>
                  <a:pt x="11039" y="21072"/>
                  <a:pt x="10958" y="20898"/>
                </a:cubicBezTo>
                <a:cubicBezTo>
                  <a:pt x="10905" y="20784"/>
                  <a:pt x="10812" y="20688"/>
                  <a:pt x="10755" y="20687"/>
                </a:cubicBezTo>
                <a:cubicBezTo>
                  <a:pt x="10698" y="20687"/>
                  <a:pt x="10534" y="20634"/>
                  <a:pt x="10390" y="20566"/>
                </a:cubicBezTo>
                <a:cubicBezTo>
                  <a:pt x="10192" y="20472"/>
                  <a:pt x="10103" y="20460"/>
                  <a:pt x="10024" y="20525"/>
                </a:cubicBezTo>
                <a:cubicBezTo>
                  <a:pt x="9944" y="20591"/>
                  <a:pt x="9898" y="20585"/>
                  <a:pt x="9821" y="20493"/>
                </a:cubicBezTo>
                <a:cubicBezTo>
                  <a:pt x="9729" y="20383"/>
                  <a:pt x="9702" y="20389"/>
                  <a:pt x="9577" y="20550"/>
                </a:cubicBezTo>
                <a:lnTo>
                  <a:pt x="9439" y="20728"/>
                </a:lnTo>
                <a:lnTo>
                  <a:pt x="9390" y="20558"/>
                </a:lnTo>
                <a:cubicBezTo>
                  <a:pt x="9365" y="20467"/>
                  <a:pt x="9310" y="20405"/>
                  <a:pt x="9252" y="20387"/>
                </a:cubicBezTo>
                <a:close/>
              </a:path>
            </a:pathLst>
          </a:custGeom>
          <a:ln w="12700">
            <a:miter lim="400000"/>
          </a:ln>
        </p:spPr>
      </p:pic>
      <p:sp>
        <p:nvSpPr>
          <p:cNvPr id="40" name="Foliennummer"/>
          <p:cNvSpPr txBox="1"/>
          <p:nvPr>
            <p:ph type="sldNum" sz="quarter" idx="2"/>
          </p:nvPr>
        </p:nvSpPr>
        <p:spPr>
          <a:xfrm>
            <a:off x="11741879" y="213147"/>
            <a:ext cx="494413" cy="399033"/>
          </a:xfrm>
          <a:prstGeom prst="rect">
            <a:avLst/>
          </a:prstGeom>
        </p:spPr>
        <p:txBody>
          <a:bodyPr wrap="square"/>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47" name="Speaker 1"/>
          <p:cNvSpPr txBox="1"/>
          <p:nvPr>
            <p:ph type="body" sz="quarter" idx="13"/>
          </p:nvPr>
        </p:nvSpPr>
        <p:spPr>
          <a:xfrm>
            <a:off x="773350" y="3700096"/>
            <a:ext cx="11458100" cy="717526"/>
          </a:xfrm>
          <a:prstGeom prst="rect">
            <a:avLst/>
          </a:prstGeom>
        </p:spPr>
        <p:txBody>
          <a:bodyPr/>
          <a:lstStyle/>
          <a:p>
            <a:pPr/>
            <a:r>
              <a:t>Speaker 1</a:t>
            </a:r>
          </a:p>
        </p:txBody>
      </p:sp>
      <p:sp>
        <p:nvSpPr>
          <p:cNvPr id="48" name="Ladislaus von Bortkiewicz Chair of Statistics…"/>
          <p:cNvSpPr txBox="1"/>
          <p:nvPr/>
        </p:nvSpPr>
        <p:spPr>
          <a:xfrm>
            <a:off x="773350" y="4941222"/>
            <a:ext cx="7177783" cy="45398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defTabSz="457200">
              <a:spcBef>
                <a:spcPts val="1200"/>
              </a:spcBef>
              <a:defRPr>
                <a:solidFill>
                  <a:srgbClr val="000000"/>
                </a:solidFill>
                <a:latin typeface="Helvetica Neue Thin"/>
                <a:ea typeface="Helvetica Neue Thin"/>
                <a:cs typeface="Helvetica Neue Thin"/>
                <a:sym typeface="Helvetica Neue Thin"/>
              </a:defRPr>
            </a:pPr>
            <a:r>
              <a:t>Ladislaus von Bortkiewicz Chair of Statistics</a:t>
            </a:r>
          </a:p>
          <a:p>
            <a:pPr defTabSz="457200">
              <a:spcBef>
                <a:spcPts val="1200"/>
              </a:spcBef>
              <a:defRPr>
                <a:solidFill>
                  <a:srgbClr val="000000"/>
                </a:solidFill>
                <a:latin typeface="Helvetica Neue Thin"/>
                <a:ea typeface="Helvetica Neue Thin"/>
                <a:cs typeface="Helvetica Neue Thin"/>
                <a:sym typeface="Helvetica Neue Thin"/>
              </a:defRPr>
            </a:pPr>
            <a:r>
              <a:t>C.A.S.E.-Center for Applied Statistics and Economics</a:t>
            </a:r>
          </a:p>
          <a:p>
            <a:pPr defTabSz="457200">
              <a:spcBef>
                <a:spcPts val="1200"/>
              </a:spcBef>
              <a:defRPr>
                <a:solidFill>
                  <a:srgbClr val="000000"/>
                </a:solidFill>
                <a:latin typeface="Helvetica Neue Thin"/>
                <a:ea typeface="Helvetica Neue Thin"/>
                <a:cs typeface="Helvetica Neue Thin"/>
                <a:sym typeface="Helvetica Neue Thin"/>
              </a:defRPr>
            </a:pPr>
            <a:r>
              <a:t>International Research Training Group</a:t>
            </a:r>
          </a:p>
          <a:p>
            <a:pPr defTabSz="457200">
              <a:spcBef>
                <a:spcPts val="1200"/>
              </a:spcBef>
              <a:defRPr>
                <a:solidFill>
                  <a:srgbClr val="000000"/>
                </a:solidFill>
                <a:latin typeface="Helvetica Neue Thin"/>
                <a:ea typeface="Helvetica Neue Thin"/>
                <a:cs typeface="Helvetica Neue Thin"/>
                <a:sym typeface="Helvetica Neue Thin"/>
              </a:defRPr>
            </a:pPr>
            <a:r>
              <a:t>Humboldt-Universität zu Berlin</a:t>
            </a:r>
            <a:br/>
            <a:r>
              <a:rPr>
                <a:solidFill>
                  <a:srgbClr val="0A5694"/>
                </a:solidFill>
                <a:hlinkClick r:id="rId2" invalidUrl="" action="" tgtFrame="" tooltip="" history="1" highlightClick="0" endSnd="0"/>
              </a:rPr>
              <a:t>lvb.wiwi.hu-berlin.de</a:t>
            </a:r>
          </a:p>
          <a:p>
            <a:pPr defTabSz="457200">
              <a:spcBef>
                <a:spcPts val="1200"/>
              </a:spcBef>
              <a:defRPr>
                <a:solidFill>
                  <a:srgbClr val="000000"/>
                </a:solidFill>
                <a:latin typeface="Helvetica Neue Thin"/>
                <a:ea typeface="Helvetica Neue Thin"/>
                <a:cs typeface="Helvetica Neue Thin"/>
                <a:sym typeface="Helvetica Neue Thin"/>
              </a:defRPr>
            </a:pPr>
            <a:r>
              <a:rPr>
                <a:solidFill>
                  <a:srgbClr val="0A5694"/>
                </a:solidFill>
                <a:hlinkClick r:id="rId3" invalidUrl="" action="" tgtFrame="" tooltip="" history="1" highlightClick="0" endSnd="0"/>
              </a:rPr>
              <a:t>www.case.hu-berlin.de</a:t>
            </a:r>
          </a:p>
          <a:p>
            <a:pPr defTabSz="457200">
              <a:spcBef>
                <a:spcPts val="1200"/>
              </a:spcBef>
              <a:defRPr>
                <a:solidFill>
                  <a:srgbClr val="000000"/>
                </a:solidFill>
                <a:latin typeface="Helvetica Neue Thin"/>
                <a:ea typeface="Helvetica Neue Thin"/>
                <a:cs typeface="Helvetica Neue Thin"/>
                <a:sym typeface="Helvetica Neue Thin"/>
              </a:defRPr>
            </a:pPr>
            <a:r>
              <a:rPr>
                <a:solidFill>
                  <a:srgbClr val="0A5694"/>
                </a:solidFill>
                <a:hlinkClick r:id="rId4" invalidUrl="" action="" tgtFrame="" tooltip="" history="1" highlightClick="0" endSnd="0"/>
              </a:rPr>
              <a:t>irtg1792.hu-berlin.de</a:t>
            </a:r>
          </a:p>
        </p:txBody>
      </p:sp>
      <p:sp>
        <p:nvSpPr>
          <p:cNvPr id="49" name="Presentation Title"/>
          <p:cNvSpPr txBox="1"/>
          <p:nvPr>
            <p:ph type="body" sz="quarter" idx="14"/>
          </p:nvPr>
        </p:nvSpPr>
        <p:spPr>
          <a:xfrm>
            <a:off x="773350" y="1733550"/>
            <a:ext cx="11458100" cy="1760786"/>
          </a:xfrm>
          <a:prstGeom prst="rect">
            <a:avLst/>
          </a:prstGeom>
        </p:spPr>
        <p:txBody>
          <a:bodyPr/>
          <a:lstStyle>
            <a:lvl1pPr>
              <a:defRPr sz="5500">
                <a:solidFill>
                  <a:srgbClr val="D30F11"/>
                </a:solidFill>
              </a:defRPr>
            </a:lvl1pPr>
          </a:lstStyle>
          <a:p>
            <a:pPr/>
            <a:r>
              <a:t>Presentation Title</a:t>
            </a:r>
          </a:p>
        </p:txBody>
      </p:sp>
      <p:pic>
        <p:nvPicPr>
          <p:cNvPr id="50" name="CaseLogo.pdf" descr="CaseLogo.pdf"/>
          <p:cNvPicPr>
            <a:picLocks noChangeAspect="1"/>
          </p:cNvPicPr>
          <p:nvPr/>
        </p:nvPicPr>
        <p:blipFill>
          <a:blip r:embed="rId5">
            <a:extLst/>
          </a:blip>
          <a:srcRect l="0" t="35447" r="0" b="31802"/>
          <a:stretch>
            <a:fillRect/>
          </a:stretch>
        </p:blipFill>
        <p:spPr>
          <a:xfrm>
            <a:off x="9236879" y="6192593"/>
            <a:ext cx="2994552" cy="1387840"/>
          </a:xfrm>
          <a:prstGeom prst="rect">
            <a:avLst/>
          </a:prstGeom>
          <a:ln w="12700">
            <a:miter lim="400000"/>
          </a:ln>
        </p:spPr>
      </p:pic>
      <p:sp>
        <p:nvSpPr>
          <p:cNvPr id="51" name="Bild"/>
          <p:cNvSpPr/>
          <p:nvPr>
            <p:ph type="pic" sz="quarter" idx="15"/>
          </p:nvPr>
        </p:nvSpPr>
        <p:spPr>
          <a:xfrm>
            <a:off x="9648312" y="8095949"/>
            <a:ext cx="2169172" cy="1108442"/>
          </a:xfrm>
          <a:prstGeom prst="rect">
            <a:avLst/>
          </a:prstGeom>
        </p:spPr>
        <p:txBody>
          <a:bodyPr lIns="91439" tIns="45719" rIns="91439" bIns="45719">
            <a:noAutofit/>
          </a:bodyPr>
          <a:lstStyle/>
          <a:p>
            <a:pPr/>
          </a:p>
        </p:txBody>
      </p:sp>
      <p:pic>
        <p:nvPicPr>
          <p:cNvPr id="52" name="logo_hu.png" descr="logo_hu.png"/>
          <p:cNvPicPr>
            <a:picLocks noChangeAspect="1"/>
          </p:cNvPicPr>
          <p:nvPr/>
        </p:nvPicPr>
        <p:blipFill>
          <a:blip r:embed="rId6">
            <a:extLst/>
          </a:blip>
          <a:stretch>
            <a:fillRect/>
          </a:stretch>
        </p:blipFill>
        <p:spPr>
          <a:xfrm>
            <a:off x="9990988" y="4204753"/>
            <a:ext cx="1486206" cy="1464241"/>
          </a:xfrm>
          <a:prstGeom prst="rect">
            <a:avLst/>
          </a:prstGeom>
          <a:ln w="12700">
            <a:miter lim="400000"/>
          </a:ln>
        </p:spPr>
      </p:pic>
      <p:sp>
        <p:nvSpPr>
          <p:cNvPr id="53"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hyperlink" Target="http://lvb.wiwi.hu-berlin.de" TargetMode="Externa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FFFF"/>
            </a:gs>
            <a:gs pos="72824">
              <a:srgbClr val="ECECEC"/>
            </a:gs>
            <a:gs pos="100000">
              <a:srgbClr val="DADADA"/>
            </a:gs>
          </a:gsLst>
          <a:path path="circle">
            <a:fillToRect l="50000" t="50000" r="50000" b="50000"/>
          </a:path>
        </a:gradFill>
      </p:bgPr>
    </p:bg>
    <p:spTree>
      <p:nvGrpSpPr>
        <p:cNvPr id="1" name=""/>
        <p:cNvGrpSpPr/>
        <p:nvPr/>
      </p:nvGrpSpPr>
      <p:grpSpPr>
        <a:xfrm>
          <a:off x="0" y="0"/>
          <a:ext cx="0" cy="0"/>
          <a:chOff x="0" y="0"/>
          <a:chExt cx="0" cy="0"/>
        </a:xfrm>
      </p:grpSpPr>
      <p:sp>
        <p:nvSpPr>
          <p:cNvPr id="2" name="Ladislaus von Bortkiewicz Chair of Statistics Humboldt-Universität zu Berlin lvb.wiwi.hu-berlin.de"/>
          <p:cNvSpPr txBox="1"/>
          <p:nvPr/>
        </p:nvSpPr>
        <p:spPr>
          <a:xfrm>
            <a:off x="773350" y="6475983"/>
            <a:ext cx="7102526" cy="19966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defTabSz="457200">
              <a:spcBef>
                <a:spcPts val="1200"/>
              </a:spcBef>
              <a:defRPr>
                <a:solidFill>
                  <a:srgbClr val="000000"/>
                </a:solidFill>
                <a:latin typeface="Helvetica Neue Thin"/>
                <a:ea typeface="Helvetica Neue Thin"/>
                <a:cs typeface="Helvetica Neue Thin"/>
                <a:sym typeface="Helvetica Neue Thin"/>
              </a:defRPr>
            </a:pPr>
            <a:r>
              <a:t>Ladislaus von Bortkiewicz Chair of Statistics</a:t>
            </a:r>
            <a:br/>
            <a:r>
              <a:t>Humboldt-Universität zu Berlin</a:t>
            </a:r>
            <a:br/>
            <a:r>
              <a:rPr>
                <a:solidFill>
                  <a:srgbClr val="0A5694"/>
                </a:solidFill>
                <a:hlinkClick r:id="rId2" invalidUrl="" action="" tgtFrame="" tooltip="" history="1" highlightClick="0" endSnd="0"/>
              </a:rPr>
              <a:t>lvb.wiwi.hu-berlin.de</a:t>
            </a:r>
          </a:p>
        </p:txBody>
      </p:sp>
      <p:pic>
        <p:nvPicPr>
          <p:cNvPr id="3" name="logo.pdf" descr="logo.pdf"/>
          <p:cNvPicPr>
            <a:picLocks noChangeAspect="1"/>
          </p:cNvPicPr>
          <p:nvPr/>
        </p:nvPicPr>
        <p:blipFill>
          <a:blip r:embed="rId3">
            <a:extLst/>
          </a:blip>
          <a:stretch>
            <a:fillRect/>
          </a:stretch>
        </p:blipFill>
        <p:spPr>
          <a:xfrm>
            <a:off x="10121910" y="4623382"/>
            <a:ext cx="1224426" cy="1224426"/>
          </a:xfrm>
          <a:prstGeom prst="rect">
            <a:avLst/>
          </a:prstGeom>
          <a:ln w="12700">
            <a:miter lim="400000"/>
          </a:ln>
        </p:spPr>
      </p:pic>
      <p:pic>
        <p:nvPicPr>
          <p:cNvPr id="4" name="CaseLogo.pdf" descr="CaseLogo.pdf"/>
          <p:cNvPicPr>
            <a:picLocks noChangeAspect="1"/>
          </p:cNvPicPr>
          <p:nvPr/>
        </p:nvPicPr>
        <p:blipFill>
          <a:blip r:embed="rId4">
            <a:extLst/>
          </a:blip>
          <a:srcRect l="0" t="35447" r="0" b="31802"/>
          <a:stretch>
            <a:fillRect/>
          </a:stretch>
        </p:blipFill>
        <p:spPr>
          <a:xfrm>
            <a:off x="9236879" y="6192593"/>
            <a:ext cx="2994552" cy="1387840"/>
          </a:xfrm>
          <a:prstGeom prst="rect">
            <a:avLst/>
          </a:prstGeom>
          <a:ln w="12700">
            <a:miter lim="400000"/>
          </a:ln>
        </p:spPr>
      </p:pic>
      <p:sp>
        <p:nvSpPr>
          <p:cNvPr id="5" name="Titeltext"/>
          <p:cNvSpPr txBox="1"/>
          <p:nvPr>
            <p:ph type="title"/>
          </p:nvPr>
        </p:nvSpPr>
        <p:spPr>
          <a:xfrm>
            <a:off x="773350" y="1733550"/>
            <a:ext cx="11458099" cy="19966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Titeltext</a:t>
            </a:r>
          </a:p>
        </p:txBody>
      </p:sp>
      <p:sp>
        <p:nvSpPr>
          <p:cNvPr id="6" name="Textebene 1…"/>
          <p:cNvSpPr txBox="1"/>
          <p:nvPr>
            <p:ph type="body" idx="1"/>
          </p:nvPr>
        </p:nvSpPr>
        <p:spPr>
          <a:xfrm>
            <a:off x="355600" y="5270500"/>
            <a:ext cx="12293600" cy="1295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Textebene 1</a:t>
            </a:r>
          </a:p>
          <a:p>
            <a:pPr lvl="1"/>
            <a:r>
              <a:t>Textebene 2</a:t>
            </a:r>
          </a:p>
          <a:p>
            <a:pPr lvl="2"/>
            <a:r>
              <a:t>Textebene 3</a:t>
            </a:r>
          </a:p>
          <a:p>
            <a:pPr lvl="3"/>
            <a:r>
              <a:t>Textebene 4</a:t>
            </a:r>
          </a:p>
          <a:p>
            <a:pPr lvl="4"/>
            <a:r>
              <a:t>Textebene 5</a:t>
            </a:r>
          </a:p>
        </p:txBody>
      </p:sp>
      <p:sp>
        <p:nvSpPr>
          <p:cNvPr id="7" name="Foliennummer"/>
          <p:cNvSpPr txBox="1"/>
          <p:nvPr>
            <p:ph type="sldNum" sz="quarter" idx="2"/>
          </p:nvPr>
        </p:nvSpPr>
        <p:spPr>
          <a:xfrm>
            <a:off x="6311798" y="9271000"/>
            <a:ext cx="368504" cy="374600"/>
          </a:xfrm>
          <a:prstGeom prst="rect">
            <a:avLst/>
          </a:prstGeom>
          <a:ln w="12700">
            <a:miter lim="400000"/>
          </a:ln>
        </p:spPr>
        <p:txBody>
          <a:bodyPr wrap="none" lIns="50800" tIns="50800" rIns="50800" bIns="50800">
            <a:normAutofit fontScale="100000" lnSpcReduction="0"/>
          </a:bodyPr>
          <a:lstStyle>
            <a:lvl1pPr algn="ctr">
              <a:defRPr sz="1800">
                <a:solidFill>
                  <a:srgbClr val="535353"/>
                </a:solidFill>
                <a:latin typeface="+mn-lt"/>
                <a:ea typeface="+mn-ea"/>
                <a:cs typeface="+mn-cs"/>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5500" u="none">
          <a:ln>
            <a:noFill/>
          </a:ln>
          <a:solidFill>
            <a:srgbClr val="D30F11"/>
          </a:solidFill>
          <a:uFillTx/>
          <a:latin typeface="+mn-lt"/>
          <a:ea typeface="+mn-ea"/>
          <a:cs typeface="+mn-cs"/>
          <a:sym typeface="Helvetica Neue"/>
        </a:defRPr>
      </a:lvl1pPr>
      <a:lvl2pPr marL="0" marR="0" indent="228600" algn="l" defTabSz="584200" rtl="0" latinLnBrk="0">
        <a:lnSpc>
          <a:spcPct val="100000"/>
        </a:lnSpc>
        <a:spcBef>
          <a:spcPts val="0"/>
        </a:spcBef>
        <a:spcAft>
          <a:spcPts val="0"/>
        </a:spcAft>
        <a:buClrTx/>
        <a:buSzTx/>
        <a:buFontTx/>
        <a:buNone/>
        <a:tabLst/>
        <a:defRPr b="0" baseline="0" cap="none" i="0" spc="0" strike="noStrike" sz="5500" u="none">
          <a:ln>
            <a:noFill/>
          </a:ln>
          <a:solidFill>
            <a:srgbClr val="D30F11"/>
          </a:solidFill>
          <a:uFillTx/>
          <a:latin typeface="+mn-lt"/>
          <a:ea typeface="+mn-ea"/>
          <a:cs typeface="+mn-cs"/>
          <a:sym typeface="Helvetica Neue"/>
        </a:defRPr>
      </a:lvl2pPr>
      <a:lvl3pPr marL="0" marR="0" indent="457200" algn="l" defTabSz="584200" rtl="0" latinLnBrk="0">
        <a:lnSpc>
          <a:spcPct val="100000"/>
        </a:lnSpc>
        <a:spcBef>
          <a:spcPts val="0"/>
        </a:spcBef>
        <a:spcAft>
          <a:spcPts val="0"/>
        </a:spcAft>
        <a:buClrTx/>
        <a:buSzTx/>
        <a:buFontTx/>
        <a:buNone/>
        <a:tabLst/>
        <a:defRPr b="0" baseline="0" cap="none" i="0" spc="0" strike="noStrike" sz="5500" u="none">
          <a:ln>
            <a:noFill/>
          </a:ln>
          <a:solidFill>
            <a:srgbClr val="D30F11"/>
          </a:solidFill>
          <a:uFillTx/>
          <a:latin typeface="+mn-lt"/>
          <a:ea typeface="+mn-ea"/>
          <a:cs typeface="+mn-cs"/>
          <a:sym typeface="Helvetica Neue"/>
        </a:defRPr>
      </a:lvl3pPr>
      <a:lvl4pPr marL="0" marR="0" indent="685800" algn="l" defTabSz="584200" rtl="0" latinLnBrk="0">
        <a:lnSpc>
          <a:spcPct val="100000"/>
        </a:lnSpc>
        <a:spcBef>
          <a:spcPts val="0"/>
        </a:spcBef>
        <a:spcAft>
          <a:spcPts val="0"/>
        </a:spcAft>
        <a:buClrTx/>
        <a:buSzTx/>
        <a:buFontTx/>
        <a:buNone/>
        <a:tabLst/>
        <a:defRPr b="0" baseline="0" cap="none" i="0" spc="0" strike="noStrike" sz="5500" u="none">
          <a:ln>
            <a:noFill/>
          </a:ln>
          <a:solidFill>
            <a:srgbClr val="D30F11"/>
          </a:solidFill>
          <a:uFillTx/>
          <a:latin typeface="+mn-lt"/>
          <a:ea typeface="+mn-ea"/>
          <a:cs typeface="+mn-cs"/>
          <a:sym typeface="Helvetica Neue"/>
        </a:defRPr>
      </a:lvl4pPr>
      <a:lvl5pPr marL="0" marR="0" indent="914400" algn="l" defTabSz="584200" rtl="0" latinLnBrk="0">
        <a:lnSpc>
          <a:spcPct val="100000"/>
        </a:lnSpc>
        <a:spcBef>
          <a:spcPts val="0"/>
        </a:spcBef>
        <a:spcAft>
          <a:spcPts val="0"/>
        </a:spcAft>
        <a:buClrTx/>
        <a:buSzTx/>
        <a:buFontTx/>
        <a:buNone/>
        <a:tabLst/>
        <a:defRPr b="0" baseline="0" cap="none" i="0" spc="0" strike="noStrike" sz="5500" u="none">
          <a:ln>
            <a:noFill/>
          </a:ln>
          <a:solidFill>
            <a:srgbClr val="D30F11"/>
          </a:solidFill>
          <a:uFillTx/>
          <a:latin typeface="+mn-lt"/>
          <a:ea typeface="+mn-ea"/>
          <a:cs typeface="+mn-cs"/>
          <a:sym typeface="Helvetica Neue"/>
        </a:defRPr>
      </a:lvl5pPr>
      <a:lvl6pPr marL="0" marR="0" indent="1143000" algn="l" defTabSz="584200" rtl="0" latinLnBrk="0">
        <a:lnSpc>
          <a:spcPct val="100000"/>
        </a:lnSpc>
        <a:spcBef>
          <a:spcPts val="0"/>
        </a:spcBef>
        <a:spcAft>
          <a:spcPts val="0"/>
        </a:spcAft>
        <a:buClrTx/>
        <a:buSzTx/>
        <a:buFontTx/>
        <a:buNone/>
        <a:tabLst/>
        <a:defRPr b="0" baseline="0" cap="none" i="0" spc="0" strike="noStrike" sz="5500" u="none">
          <a:ln>
            <a:noFill/>
          </a:ln>
          <a:solidFill>
            <a:srgbClr val="D30F11"/>
          </a:solidFill>
          <a:uFillTx/>
          <a:latin typeface="+mn-lt"/>
          <a:ea typeface="+mn-ea"/>
          <a:cs typeface="+mn-cs"/>
          <a:sym typeface="Helvetica Neue"/>
        </a:defRPr>
      </a:lvl6pPr>
      <a:lvl7pPr marL="0" marR="0" indent="1371600" algn="l" defTabSz="584200" rtl="0" latinLnBrk="0">
        <a:lnSpc>
          <a:spcPct val="100000"/>
        </a:lnSpc>
        <a:spcBef>
          <a:spcPts val="0"/>
        </a:spcBef>
        <a:spcAft>
          <a:spcPts val="0"/>
        </a:spcAft>
        <a:buClrTx/>
        <a:buSzTx/>
        <a:buFontTx/>
        <a:buNone/>
        <a:tabLst/>
        <a:defRPr b="0" baseline="0" cap="none" i="0" spc="0" strike="noStrike" sz="5500" u="none">
          <a:ln>
            <a:noFill/>
          </a:ln>
          <a:solidFill>
            <a:srgbClr val="D30F11"/>
          </a:solidFill>
          <a:uFillTx/>
          <a:latin typeface="+mn-lt"/>
          <a:ea typeface="+mn-ea"/>
          <a:cs typeface="+mn-cs"/>
          <a:sym typeface="Helvetica Neue"/>
        </a:defRPr>
      </a:lvl7pPr>
      <a:lvl8pPr marL="0" marR="0" indent="1600200" algn="l" defTabSz="584200" rtl="0" latinLnBrk="0">
        <a:lnSpc>
          <a:spcPct val="100000"/>
        </a:lnSpc>
        <a:spcBef>
          <a:spcPts val="0"/>
        </a:spcBef>
        <a:spcAft>
          <a:spcPts val="0"/>
        </a:spcAft>
        <a:buClrTx/>
        <a:buSzTx/>
        <a:buFontTx/>
        <a:buNone/>
        <a:tabLst/>
        <a:defRPr b="0" baseline="0" cap="none" i="0" spc="0" strike="noStrike" sz="5500" u="none">
          <a:ln>
            <a:noFill/>
          </a:ln>
          <a:solidFill>
            <a:srgbClr val="D30F11"/>
          </a:solidFill>
          <a:uFillTx/>
          <a:latin typeface="+mn-lt"/>
          <a:ea typeface="+mn-ea"/>
          <a:cs typeface="+mn-cs"/>
          <a:sym typeface="Helvetica Neue"/>
        </a:defRPr>
      </a:lvl8pPr>
      <a:lvl9pPr marL="0" marR="0" indent="1828800" algn="l" defTabSz="584200" rtl="0" latinLnBrk="0">
        <a:lnSpc>
          <a:spcPct val="100000"/>
        </a:lnSpc>
        <a:spcBef>
          <a:spcPts val="0"/>
        </a:spcBef>
        <a:spcAft>
          <a:spcPts val="0"/>
        </a:spcAft>
        <a:buClrTx/>
        <a:buSzTx/>
        <a:buFontTx/>
        <a:buNone/>
        <a:tabLst/>
        <a:defRPr b="0" baseline="0" cap="none" i="0" spc="0" strike="noStrike" sz="5500" u="none">
          <a:ln>
            <a:noFill/>
          </a:ln>
          <a:solidFill>
            <a:srgbClr val="D30F11"/>
          </a:solidFill>
          <a:uFillTx/>
          <a:latin typeface="+mn-lt"/>
          <a:ea typeface="+mn-ea"/>
          <a:cs typeface="+mn-cs"/>
          <a:sym typeface="Helvetica Neue"/>
        </a:defRPr>
      </a:lvl9pPr>
    </p:titleStyle>
    <p:bodyStyle>
      <a:lvl1pPr marL="0" marR="0" indent="0" algn="l" defTabSz="584200" rtl="0" latinLnBrk="0">
        <a:lnSpc>
          <a:spcPct val="100000"/>
        </a:lnSpc>
        <a:spcBef>
          <a:spcPts val="0"/>
        </a:spcBef>
        <a:spcAft>
          <a:spcPts val="0"/>
        </a:spcAft>
        <a:buClrTx/>
        <a:buSzTx/>
        <a:buFontTx/>
        <a:buNone/>
        <a:tabLst/>
        <a:defRPr b="0" baseline="0" cap="none" i="0" spc="0" strike="noStrike" sz="3000" u="none">
          <a:ln>
            <a:noFill/>
          </a:ln>
          <a:solidFill>
            <a:srgbClr val="5B5B5B"/>
          </a:solidFill>
          <a:uFillTx/>
          <a:latin typeface="Helvetica Neue Light"/>
          <a:ea typeface="Helvetica Neue Light"/>
          <a:cs typeface="Helvetica Neue Light"/>
          <a:sym typeface="Helvetica Neue Light"/>
        </a:defRPr>
      </a:lvl1pPr>
      <a:lvl2pPr marL="0" marR="0" indent="228600" algn="l" defTabSz="584200" rtl="0" latinLnBrk="0">
        <a:lnSpc>
          <a:spcPct val="100000"/>
        </a:lnSpc>
        <a:spcBef>
          <a:spcPts val="0"/>
        </a:spcBef>
        <a:spcAft>
          <a:spcPts val="0"/>
        </a:spcAft>
        <a:buClrTx/>
        <a:buSzTx/>
        <a:buFontTx/>
        <a:buNone/>
        <a:tabLst/>
        <a:defRPr b="0" baseline="0" cap="none" i="0" spc="0" strike="noStrike" sz="3000" u="none">
          <a:ln>
            <a:noFill/>
          </a:ln>
          <a:solidFill>
            <a:srgbClr val="5B5B5B"/>
          </a:solidFill>
          <a:uFillTx/>
          <a:latin typeface="Helvetica Neue Light"/>
          <a:ea typeface="Helvetica Neue Light"/>
          <a:cs typeface="Helvetica Neue Light"/>
          <a:sym typeface="Helvetica Neue Light"/>
        </a:defRPr>
      </a:lvl2pPr>
      <a:lvl3pPr marL="0" marR="0" indent="457200" algn="l" defTabSz="584200" rtl="0" latinLnBrk="0">
        <a:lnSpc>
          <a:spcPct val="100000"/>
        </a:lnSpc>
        <a:spcBef>
          <a:spcPts val="0"/>
        </a:spcBef>
        <a:spcAft>
          <a:spcPts val="0"/>
        </a:spcAft>
        <a:buClrTx/>
        <a:buSzTx/>
        <a:buFontTx/>
        <a:buNone/>
        <a:tabLst/>
        <a:defRPr b="0" baseline="0" cap="none" i="0" spc="0" strike="noStrike" sz="3000" u="none">
          <a:ln>
            <a:noFill/>
          </a:ln>
          <a:solidFill>
            <a:srgbClr val="5B5B5B"/>
          </a:solidFill>
          <a:uFillTx/>
          <a:latin typeface="Helvetica Neue Light"/>
          <a:ea typeface="Helvetica Neue Light"/>
          <a:cs typeface="Helvetica Neue Light"/>
          <a:sym typeface="Helvetica Neue Light"/>
        </a:defRPr>
      </a:lvl3pPr>
      <a:lvl4pPr marL="0" marR="0" indent="685800" algn="l" defTabSz="584200" rtl="0" latinLnBrk="0">
        <a:lnSpc>
          <a:spcPct val="100000"/>
        </a:lnSpc>
        <a:spcBef>
          <a:spcPts val="0"/>
        </a:spcBef>
        <a:spcAft>
          <a:spcPts val="0"/>
        </a:spcAft>
        <a:buClrTx/>
        <a:buSzTx/>
        <a:buFontTx/>
        <a:buNone/>
        <a:tabLst/>
        <a:defRPr b="0" baseline="0" cap="none" i="0" spc="0" strike="noStrike" sz="3000" u="none">
          <a:ln>
            <a:noFill/>
          </a:ln>
          <a:solidFill>
            <a:srgbClr val="5B5B5B"/>
          </a:solidFill>
          <a:uFillTx/>
          <a:latin typeface="Helvetica Neue Light"/>
          <a:ea typeface="Helvetica Neue Light"/>
          <a:cs typeface="Helvetica Neue Light"/>
          <a:sym typeface="Helvetica Neue Light"/>
        </a:defRPr>
      </a:lvl4pPr>
      <a:lvl5pPr marL="0" marR="0" indent="914400" algn="l" defTabSz="584200" rtl="0" latinLnBrk="0">
        <a:lnSpc>
          <a:spcPct val="100000"/>
        </a:lnSpc>
        <a:spcBef>
          <a:spcPts val="0"/>
        </a:spcBef>
        <a:spcAft>
          <a:spcPts val="0"/>
        </a:spcAft>
        <a:buClrTx/>
        <a:buSzTx/>
        <a:buFontTx/>
        <a:buNone/>
        <a:tabLst/>
        <a:defRPr b="0" baseline="0" cap="none" i="0" spc="0" strike="noStrike" sz="3000" u="none">
          <a:ln>
            <a:noFill/>
          </a:ln>
          <a:solidFill>
            <a:srgbClr val="5B5B5B"/>
          </a:solidFill>
          <a:uFillTx/>
          <a:latin typeface="Helvetica Neue Light"/>
          <a:ea typeface="Helvetica Neue Light"/>
          <a:cs typeface="Helvetica Neue Light"/>
          <a:sym typeface="Helvetica Neue Light"/>
        </a:defRPr>
      </a:lvl5pPr>
      <a:lvl6pPr marL="0" marR="0" indent="1143000" algn="l" defTabSz="584200" rtl="0" latinLnBrk="0">
        <a:lnSpc>
          <a:spcPct val="100000"/>
        </a:lnSpc>
        <a:spcBef>
          <a:spcPts val="0"/>
        </a:spcBef>
        <a:spcAft>
          <a:spcPts val="0"/>
        </a:spcAft>
        <a:buClrTx/>
        <a:buSzTx/>
        <a:buFontTx/>
        <a:buNone/>
        <a:tabLst/>
        <a:defRPr b="0" baseline="0" cap="none" i="0" spc="0" strike="noStrike" sz="3000" u="none">
          <a:ln>
            <a:noFill/>
          </a:ln>
          <a:solidFill>
            <a:srgbClr val="5B5B5B"/>
          </a:solidFill>
          <a:uFillTx/>
          <a:latin typeface="Helvetica Neue Light"/>
          <a:ea typeface="Helvetica Neue Light"/>
          <a:cs typeface="Helvetica Neue Light"/>
          <a:sym typeface="Helvetica Neue Light"/>
        </a:defRPr>
      </a:lvl6pPr>
      <a:lvl7pPr marL="0" marR="0" indent="1371600" algn="l" defTabSz="584200" rtl="0" latinLnBrk="0">
        <a:lnSpc>
          <a:spcPct val="100000"/>
        </a:lnSpc>
        <a:spcBef>
          <a:spcPts val="0"/>
        </a:spcBef>
        <a:spcAft>
          <a:spcPts val="0"/>
        </a:spcAft>
        <a:buClrTx/>
        <a:buSzTx/>
        <a:buFontTx/>
        <a:buNone/>
        <a:tabLst/>
        <a:defRPr b="0" baseline="0" cap="none" i="0" spc="0" strike="noStrike" sz="3000" u="none">
          <a:ln>
            <a:noFill/>
          </a:ln>
          <a:solidFill>
            <a:srgbClr val="5B5B5B"/>
          </a:solidFill>
          <a:uFillTx/>
          <a:latin typeface="Helvetica Neue Light"/>
          <a:ea typeface="Helvetica Neue Light"/>
          <a:cs typeface="Helvetica Neue Light"/>
          <a:sym typeface="Helvetica Neue Light"/>
        </a:defRPr>
      </a:lvl7pPr>
      <a:lvl8pPr marL="0" marR="0" indent="1600200" algn="l" defTabSz="584200" rtl="0" latinLnBrk="0">
        <a:lnSpc>
          <a:spcPct val="100000"/>
        </a:lnSpc>
        <a:spcBef>
          <a:spcPts val="0"/>
        </a:spcBef>
        <a:spcAft>
          <a:spcPts val="0"/>
        </a:spcAft>
        <a:buClrTx/>
        <a:buSzTx/>
        <a:buFontTx/>
        <a:buNone/>
        <a:tabLst/>
        <a:defRPr b="0" baseline="0" cap="none" i="0" spc="0" strike="noStrike" sz="3000" u="none">
          <a:ln>
            <a:noFill/>
          </a:ln>
          <a:solidFill>
            <a:srgbClr val="5B5B5B"/>
          </a:solidFill>
          <a:uFillTx/>
          <a:latin typeface="Helvetica Neue Light"/>
          <a:ea typeface="Helvetica Neue Light"/>
          <a:cs typeface="Helvetica Neue Light"/>
          <a:sym typeface="Helvetica Neue Light"/>
        </a:defRPr>
      </a:lvl8pPr>
      <a:lvl9pPr marL="0" marR="0" indent="1828800" algn="l" defTabSz="584200" rtl="0" latinLnBrk="0">
        <a:lnSpc>
          <a:spcPct val="100000"/>
        </a:lnSpc>
        <a:spcBef>
          <a:spcPts val="0"/>
        </a:spcBef>
        <a:spcAft>
          <a:spcPts val="0"/>
        </a:spcAft>
        <a:buClrTx/>
        <a:buSzTx/>
        <a:buFontTx/>
        <a:buNone/>
        <a:tabLst/>
        <a:defRPr b="0" baseline="0" cap="none" i="0" spc="0" strike="noStrike" sz="3000" u="none">
          <a:ln>
            <a:noFill/>
          </a:ln>
          <a:solidFill>
            <a:srgbClr val="5B5B5B"/>
          </a:solidFill>
          <a:uFillTx/>
          <a:latin typeface="Helvetica Neue Light"/>
          <a:ea typeface="Helvetica Neue Light"/>
          <a:cs typeface="Helvetica Neue Light"/>
          <a:sym typeface="Helvetica Neue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 Id="rId3" Type="http://schemas.openxmlformats.org/officeDocument/2006/relationships/hyperlink" Target="https://github.com/QuantLet/SDA/tree/master/SDA" TargetMode="External"/><Relationship Id="rId4" Type="http://schemas.openxmlformats.org/officeDocument/2006/relationships/image" Target="../media/image7.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 Id="rId3" Type="http://schemas.openxmlformats.org/officeDocument/2006/relationships/image" Target="../media/image25.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ebank.com" TargetMode="External"/><Relationship Id="rId3" Type="http://schemas.openxmlformats.org/officeDocument/2006/relationships/image" Target="../media/image26.png"/><Relationship Id="rId4" Type="http://schemas.openxmlformats.org/officeDocument/2006/relationships/image" Target="../media/image27.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 Id="rId3" Type="http://schemas.openxmlformats.org/officeDocument/2006/relationships/image" Target="../media/image3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jpeg"/><Relationship Id="rId5" Type="http://schemas.openxmlformats.org/officeDocument/2006/relationships/image" Target="../media/image7.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 Id="rId3" Type="http://schemas.openxmlformats.org/officeDocument/2006/relationships/image" Target="../media/image38.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bio.mines-paristech.fr/~jvert/svn/tutorials/practical/svmbasic/svmbasic_notes.pdf" TargetMode="Externa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png"/><Relationship Id="rId3" Type="http://schemas.openxmlformats.org/officeDocument/2006/relationships/hyperlink" Target="https://github.com/QuantLet/MVA/tree/master/QID-1964-MVAsvmOrangePeel" TargetMode="External"/><Relationship Id="rId4" Type="http://schemas.openxmlformats.org/officeDocument/2006/relationships/image" Target="../media/image7.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 Id="rId3" Type="http://schemas.openxmlformats.org/officeDocument/2006/relationships/hyperlink" Target="https://github.com/QuantLet/MVA/tree/master/QID-1965-MVAsvmSpiral" TargetMode="External"/><Relationship Id="rId4" Type="http://schemas.openxmlformats.org/officeDocument/2006/relationships/image" Target="../media/image7.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hyperlink" Target="http://hu.berlin/wkh" TargetMode="External"/><Relationship Id="rId5" Type="http://schemas.openxmlformats.org/officeDocument/2006/relationships/hyperlink" Target="http://hu.berlin/29692" TargetMode="Externa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4.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1.png"/><Relationship Id="rId3" Type="http://schemas.openxmlformats.org/officeDocument/2006/relationships/image" Target="../media/image72.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3.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4.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5.png"/><Relationship Id="rId3" Type="http://schemas.openxmlformats.org/officeDocument/2006/relationships/image" Target="../media/image76.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7.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8.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9.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0.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1.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nasdaq.com/aspx/stockmarketnewsstoryprint.aspx?storyid=3-disastrous-mistakes-mcdonalds-should-regret-cm406246" TargetMode="Externa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nasdaq.com/aspx/stockmarketnewsstoryprint.aspx?storyid=3-disastrous-mistakes-mcdonalds-should-regret-cm406246" TargetMode="Externa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 name="Wolfgang K. Härdle"/>
          <p:cNvSpPr txBox="1"/>
          <p:nvPr>
            <p:ph type="body" idx="13"/>
          </p:nvPr>
        </p:nvSpPr>
        <p:spPr>
          <a:xfrm>
            <a:off x="773350" y="2001204"/>
            <a:ext cx="11458100" cy="717527"/>
          </a:xfrm>
          <a:prstGeom prst="rect">
            <a:avLst/>
          </a:prstGeom>
        </p:spPr>
        <p:txBody>
          <a:bodyPr/>
          <a:lstStyle/>
          <a:p>
            <a:pPr/>
            <a:r>
              <a:t>Wolfgang K. Härdle</a:t>
            </a:r>
          </a:p>
        </p:txBody>
      </p:sp>
      <p:sp>
        <p:nvSpPr>
          <p:cNvPr id="63" name="Smart Data Analytics"/>
          <p:cNvSpPr txBox="1"/>
          <p:nvPr>
            <p:ph type="body" idx="14"/>
          </p:nvPr>
        </p:nvSpPr>
        <p:spPr>
          <a:xfrm>
            <a:off x="773350" y="882650"/>
            <a:ext cx="11458100" cy="1108542"/>
          </a:xfrm>
          <a:prstGeom prst="rect">
            <a:avLst/>
          </a:prstGeom>
        </p:spPr>
        <p:txBody>
          <a:bodyPr/>
          <a:lstStyle>
            <a:lvl1pPr>
              <a:defRPr>
                <a:latin typeface="+mn-lt"/>
                <a:ea typeface="+mn-ea"/>
                <a:cs typeface="+mn-cs"/>
                <a:sym typeface="Helvetica Neue"/>
              </a:defRPr>
            </a:lvl1pPr>
          </a:lstStyle>
          <a:p>
            <a:pPr/>
            <a:r>
              <a:t>Smart Data Analytics</a:t>
            </a:r>
          </a:p>
        </p:txBody>
      </p:sp>
      <p:sp>
        <p:nvSpPr>
          <p:cNvPr id="64" name="Cathy Yi-Hsuan Chen"/>
          <p:cNvSpPr txBox="1"/>
          <p:nvPr/>
        </p:nvSpPr>
        <p:spPr>
          <a:xfrm>
            <a:off x="756052" y="2823735"/>
            <a:ext cx="3661030"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Cathy Yi-Hsuan Chen</a:t>
            </a:r>
          </a:p>
        </p:txBody>
      </p:sp>
      <p:pic>
        <p:nvPicPr>
          <p:cNvPr id="65" name="irtg.pdf" descr="irtg.pdf"/>
          <p:cNvPicPr>
            <a:picLocks noChangeAspect="1"/>
          </p:cNvPicPr>
          <p:nvPr/>
        </p:nvPicPr>
        <p:blipFill>
          <a:blip r:embed="rId2">
            <a:extLst/>
          </a:blip>
          <a:stretch>
            <a:fillRect/>
          </a:stretch>
        </p:blipFill>
        <p:spPr>
          <a:xfrm>
            <a:off x="9738537" y="8104065"/>
            <a:ext cx="1991108" cy="1033231"/>
          </a:xfrm>
          <a:prstGeom prst="rect">
            <a:avLst/>
          </a:prstGeom>
          <a:ln w="12700">
            <a:miter lim="400000"/>
          </a:ln>
        </p:spPr>
      </p:pic>
      <p:sp>
        <p:nvSpPr>
          <p:cNvPr id="66" name="Linxi Wang"/>
          <p:cNvSpPr txBox="1"/>
          <p:nvPr/>
        </p:nvSpPr>
        <p:spPr>
          <a:xfrm>
            <a:off x="816284" y="3631215"/>
            <a:ext cx="1899286"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Linxi Wang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 name="Text Extraction - Scrape"/>
          <p:cNvSpPr txBox="1"/>
          <p:nvPr>
            <p:ph type="body" idx="13"/>
          </p:nvPr>
        </p:nvSpPr>
        <p:spPr>
          <a:xfrm>
            <a:off x="768508" y="690715"/>
            <a:ext cx="11467783" cy="609855"/>
          </a:xfrm>
          <a:prstGeom prst="rect">
            <a:avLst/>
          </a:prstGeom>
        </p:spPr>
        <p:txBody>
          <a:bodyPr/>
          <a:lstStyle/>
          <a:p>
            <a:pPr/>
            <a:r>
              <a:t>Text Extraction - Scrape</a:t>
            </a:r>
          </a:p>
        </p:txBody>
      </p:sp>
      <p:sp>
        <p:nvSpPr>
          <p:cNvPr id="116" name="Abstract:…"/>
          <p:cNvSpPr txBox="1"/>
          <p:nvPr/>
        </p:nvSpPr>
        <p:spPr>
          <a:xfrm>
            <a:off x="843089" y="1575954"/>
            <a:ext cx="5297698" cy="307594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20000"/>
              </a:lnSpc>
              <a:defRPr sz="1800">
                <a:solidFill>
                  <a:srgbClr val="000000"/>
                </a:solidFill>
                <a:latin typeface="Courier"/>
                <a:ea typeface="Courier"/>
                <a:cs typeface="Courier"/>
                <a:sym typeface="Courier"/>
              </a:defRPr>
            </a:pPr>
            <a:r>
              <a:t>Abstract:</a:t>
            </a:r>
          </a:p>
          <a:p>
            <a:pPr>
              <a:lnSpc>
                <a:spcPct val="120000"/>
              </a:lnSpc>
              <a:defRPr sz="1800">
                <a:solidFill>
                  <a:srgbClr val="000000"/>
                </a:solidFill>
                <a:latin typeface="Courier"/>
                <a:ea typeface="Courier"/>
                <a:cs typeface="Courier"/>
                <a:sym typeface="Courier"/>
              </a:defRPr>
            </a:pPr>
            <a:r>
              <a:t>This paper presents presents presents a fractionally cointegrated vector autoregression (FCVAR) (FCVAR) (FCVAR) (FCVAR) model to examine to examine to examine to examine to examine to examine to examine various relations between stock returns and downside risk…</a:t>
            </a:r>
          </a:p>
        </p:txBody>
      </p:sp>
      <p:sp>
        <p:nvSpPr>
          <p:cNvPr id="117" name="Abstract:…"/>
          <p:cNvSpPr txBox="1"/>
          <p:nvPr/>
        </p:nvSpPr>
        <p:spPr>
          <a:xfrm>
            <a:off x="6769888" y="5164820"/>
            <a:ext cx="5443484" cy="341122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20000"/>
              </a:lnSpc>
              <a:defRPr sz="1800">
                <a:solidFill>
                  <a:srgbClr val="000000"/>
                </a:solidFill>
                <a:latin typeface="Courier"/>
                <a:ea typeface="Courier"/>
                <a:cs typeface="Courier"/>
                <a:sym typeface="Courier"/>
              </a:defRPr>
            </a:pPr>
            <a:r>
              <a:t>Abstract:</a:t>
            </a:r>
          </a:p>
          <a:p>
            <a:pPr>
              <a:lnSpc>
                <a:spcPct val="120000"/>
              </a:lnSpc>
              <a:defRPr sz="1800">
                <a:solidFill>
                  <a:srgbClr val="000000"/>
                </a:solidFill>
                <a:latin typeface="Courier"/>
                <a:ea typeface="Courier"/>
                <a:cs typeface="Courier"/>
                <a:sym typeface="Courier"/>
              </a:defRPr>
            </a:pPr>
            <a:r>
              <a:t>In this paper, we study the statistical properties of the moneyness scaling transformation</a:t>
            </a:r>
          </a:p>
          <a:p>
            <a:pPr>
              <a:lnSpc>
                <a:spcPct val="120000"/>
              </a:lnSpc>
              <a:defRPr sz="1800">
                <a:solidFill>
                  <a:srgbClr val="000000"/>
                </a:solidFill>
                <a:latin typeface="Courier"/>
                <a:ea typeface="Courier"/>
                <a:cs typeface="Courier"/>
                <a:sym typeface="Courier"/>
              </a:defRPr>
            </a:pPr>
            <a:r>
              <a:t>by Leung and Sircar (2015). This transformation adjusts the moneyness</a:t>
            </a:r>
          </a:p>
          <a:p>
            <a:pPr>
              <a:lnSpc>
                <a:spcPct val="120000"/>
              </a:lnSpc>
              <a:defRPr sz="1800">
                <a:solidFill>
                  <a:srgbClr val="000000"/>
                </a:solidFill>
                <a:latin typeface="Courier"/>
                <a:ea typeface="Courier"/>
                <a:cs typeface="Courier"/>
                <a:sym typeface="Courier"/>
              </a:defRPr>
            </a:pPr>
            <a:r>
              <a:t>coordinate of the implied volatility smile in an attempt to remove the</a:t>
            </a:r>
          </a:p>
          <a:p>
            <a:pPr>
              <a:lnSpc>
                <a:spcPct val="120000"/>
              </a:lnSpc>
              <a:defRPr sz="1800">
                <a:solidFill>
                  <a:srgbClr val="000000"/>
                </a:solidFill>
                <a:latin typeface="Courier"/>
                <a:ea typeface="Courier"/>
                <a:cs typeface="Courier"/>
                <a:sym typeface="Courier"/>
              </a:defRPr>
            </a:pPr>
            <a:r>
              <a:t>discrepancy between the IV smiles for levered and unlevered ETF options…</a:t>
            </a:r>
          </a:p>
        </p:txBody>
      </p:sp>
      <p:sp>
        <p:nvSpPr>
          <p:cNvPr id="118" name="Abstract:…"/>
          <p:cNvSpPr txBox="1"/>
          <p:nvPr/>
        </p:nvSpPr>
        <p:spPr>
          <a:xfrm>
            <a:off x="843089" y="5164820"/>
            <a:ext cx="5297698" cy="341122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20000"/>
              </a:lnSpc>
              <a:defRPr sz="1800">
                <a:solidFill>
                  <a:srgbClr val="000000"/>
                </a:solidFill>
                <a:latin typeface="Courier"/>
                <a:ea typeface="Courier"/>
                <a:cs typeface="Courier"/>
                <a:sym typeface="Courier"/>
              </a:defRPr>
            </a:pPr>
            <a:r>
              <a:t>Abstract:</a:t>
            </a:r>
          </a:p>
          <a:p>
            <a:pPr>
              <a:lnSpc>
                <a:spcPct val="120000"/>
              </a:lnSpc>
              <a:defRPr sz="1800">
                <a:solidFill>
                  <a:srgbClr val="000000"/>
                </a:solidFill>
                <a:latin typeface="Courier"/>
                <a:ea typeface="Courier"/>
                <a:cs typeface="Courier"/>
                <a:sym typeface="Courier"/>
              </a:defRPr>
            </a:pPr>
            <a:r>
              <a:t>We study a college admissions problem in which colleges accept students by ranking students efforts in entrance exams. Students ability levels affect the cost of their efforts. We solve and compare the equilibria of centralized college admissions (CCA) where students apply to all colleges and decentralized college…</a:t>
            </a:r>
          </a:p>
        </p:txBody>
      </p:sp>
      <p:sp>
        <p:nvSpPr>
          <p:cNvPr id="119" name="Abstract:…"/>
          <p:cNvSpPr txBox="1"/>
          <p:nvPr/>
        </p:nvSpPr>
        <p:spPr>
          <a:xfrm>
            <a:off x="6769888" y="1575954"/>
            <a:ext cx="5443484" cy="307594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20000"/>
              </a:lnSpc>
              <a:defRPr sz="1800">
                <a:solidFill>
                  <a:srgbClr val="000000"/>
                </a:solidFill>
                <a:latin typeface="Courier"/>
                <a:ea typeface="Courier"/>
                <a:cs typeface="Courier"/>
                <a:sym typeface="Courier"/>
              </a:defRPr>
            </a:pPr>
            <a:r>
              <a:t>Abstract:</a:t>
            </a:r>
          </a:p>
          <a:p>
            <a:pPr>
              <a:lnSpc>
                <a:spcPct val="120000"/>
              </a:lnSpc>
              <a:defRPr sz="1800">
                <a:solidFill>
                  <a:srgbClr val="000000"/>
                </a:solidFill>
                <a:latin typeface="Courier"/>
                <a:ea typeface="Courier"/>
                <a:cs typeface="Courier"/>
                <a:sym typeface="Courier"/>
              </a:defRPr>
            </a:pPr>
            <a:r>
              <a:t>In this paper we investigate transmission and spillovers of local and foreign economic policy uncertainty shocks to unemployment in two largest economic regions in the world - the United States (US) and the Euro area (EA). For this purpose we deploy Bayesian Markov-switching…</a:t>
            </a:r>
          </a:p>
        </p:txBody>
      </p:sp>
      <p:sp>
        <p:nvSpPr>
          <p:cNvPr id="120" name="Section 1: Text Extraction"/>
          <p:cNvSpPr txBox="1"/>
          <p:nvPr/>
        </p:nvSpPr>
        <p:spPr>
          <a:xfrm>
            <a:off x="744389" y="11295"/>
            <a:ext cx="4285489"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1: Text Extraction</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Text Mining - Explore"/>
          <p:cNvSpPr txBox="1"/>
          <p:nvPr>
            <p:ph type="body" idx="13"/>
          </p:nvPr>
        </p:nvSpPr>
        <p:spPr>
          <a:xfrm>
            <a:off x="768508" y="690715"/>
            <a:ext cx="11467783" cy="609855"/>
          </a:xfrm>
          <a:prstGeom prst="rect">
            <a:avLst/>
          </a:prstGeom>
        </p:spPr>
        <p:txBody>
          <a:bodyPr/>
          <a:lstStyle/>
          <a:p>
            <a:pPr/>
            <a:r>
              <a:t>Text Mining - Explore</a:t>
            </a:r>
          </a:p>
        </p:txBody>
      </p:sp>
      <p:sp>
        <p:nvSpPr>
          <p:cNvPr id="123" name="Create a corpus &amp; Term Document Matrix"/>
          <p:cNvSpPr txBox="1"/>
          <p:nvPr/>
        </p:nvSpPr>
        <p:spPr>
          <a:xfrm>
            <a:off x="717708" y="1315604"/>
            <a:ext cx="11467783" cy="4709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342900" indent="-342900" defTabSz="914400">
              <a:lnSpc>
                <a:spcPts val="3000"/>
              </a:lnSpc>
              <a:spcBef>
                <a:spcPts val="800"/>
              </a:spcBef>
              <a:buClr>
                <a:srgbClr val="00376C"/>
              </a:buClr>
              <a:buSzPct val="65000"/>
              <a:buChar char="§"/>
              <a:defRPr sz="2400">
                <a:solidFill>
                  <a:srgbClr val="00376C"/>
                </a:solidFill>
                <a:latin typeface="Arial"/>
                <a:ea typeface="Arial"/>
                <a:cs typeface="Arial"/>
                <a:sym typeface="Arial"/>
              </a:defRPr>
            </a:lvl1pPr>
          </a:lstStyle>
          <a:p>
            <a:pPr/>
            <a:r>
              <a:t>Create a corpus &amp; Term Document Matrix</a:t>
            </a:r>
          </a:p>
        </p:txBody>
      </p:sp>
      <p:sp>
        <p:nvSpPr>
          <p:cNvPr id="124" name="Section 2: Basic Text Analytics"/>
          <p:cNvSpPr txBox="1"/>
          <p:nvPr/>
        </p:nvSpPr>
        <p:spPr>
          <a:xfrm>
            <a:off x="727455" y="11295"/>
            <a:ext cx="5111116"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2: Basic Text Analytics</a:t>
            </a:r>
          </a:p>
        </p:txBody>
      </p:sp>
      <p:pic>
        <p:nvPicPr>
          <p:cNvPr id="125" name="imageedit_7_9194228265.png" descr="imageedit_7_9194228265.png"/>
          <p:cNvPicPr>
            <a:picLocks noChangeAspect="1"/>
          </p:cNvPicPr>
          <p:nvPr/>
        </p:nvPicPr>
        <p:blipFill>
          <a:blip r:embed="rId2">
            <a:extLst/>
          </a:blip>
          <a:srcRect l="0" t="9181" r="3729" b="15009"/>
          <a:stretch>
            <a:fillRect/>
          </a:stretch>
        </p:blipFill>
        <p:spPr>
          <a:xfrm>
            <a:off x="429617" y="2006571"/>
            <a:ext cx="10393000" cy="613537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Text Mining - Explore"/>
          <p:cNvSpPr txBox="1"/>
          <p:nvPr>
            <p:ph type="body" idx="13"/>
          </p:nvPr>
        </p:nvSpPr>
        <p:spPr>
          <a:xfrm>
            <a:off x="768508" y="690715"/>
            <a:ext cx="11467783" cy="609855"/>
          </a:xfrm>
          <a:prstGeom prst="rect">
            <a:avLst/>
          </a:prstGeom>
        </p:spPr>
        <p:txBody>
          <a:bodyPr/>
          <a:lstStyle/>
          <a:p>
            <a:pPr/>
            <a:r>
              <a:t>Text Mining - Explore</a:t>
            </a:r>
          </a:p>
        </p:txBody>
      </p:sp>
      <p:sp>
        <p:nvSpPr>
          <p:cNvPr id="128" name="Create a corpus &amp; Term Document Matrix"/>
          <p:cNvSpPr txBox="1"/>
          <p:nvPr/>
        </p:nvSpPr>
        <p:spPr>
          <a:xfrm>
            <a:off x="717708" y="1315604"/>
            <a:ext cx="11467783" cy="4709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342900" indent="-342900" defTabSz="914400">
              <a:lnSpc>
                <a:spcPts val="3000"/>
              </a:lnSpc>
              <a:spcBef>
                <a:spcPts val="800"/>
              </a:spcBef>
              <a:buClr>
                <a:srgbClr val="00376C"/>
              </a:buClr>
              <a:buSzPct val="65000"/>
              <a:buChar char="§"/>
              <a:defRPr sz="2400">
                <a:solidFill>
                  <a:srgbClr val="00376C"/>
                </a:solidFill>
                <a:latin typeface="Arial"/>
                <a:ea typeface="Arial"/>
                <a:cs typeface="Arial"/>
                <a:sym typeface="Arial"/>
              </a:defRPr>
            </a:lvl1pPr>
          </a:lstStyle>
          <a:p>
            <a:pPr/>
            <a:r>
              <a:t>Create a corpus &amp; Term Document Matrix</a:t>
            </a:r>
          </a:p>
        </p:txBody>
      </p:sp>
      <p:sp>
        <p:nvSpPr>
          <p:cNvPr id="129" name="Section 2: Basic Text Analytics"/>
          <p:cNvSpPr txBox="1"/>
          <p:nvPr/>
        </p:nvSpPr>
        <p:spPr>
          <a:xfrm>
            <a:off x="727455" y="11295"/>
            <a:ext cx="5111116"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2: Basic Text Analytics</a:t>
            </a:r>
          </a:p>
        </p:txBody>
      </p:sp>
      <p:pic>
        <p:nvPicPr>
          <p:cNvPr id="130" name="imageedit_9_7123135343.png" descr="imageedit_9_7123135343.png"/>
          <p:cNvPicPr>
            <a:picLocks noChangeAspect="1"/>
          </p:cNvPicPr>
          <p:nvPr/>
        </p:nvPicPr>
        <p:blipFill>
          <a:blip r:embed="rId2">
            <a:extLst/>
          </a:blip>
          <a:srcRect l="0" t="9813" r="2831" b="18012"/>
          <a:stretch>
            <a:fillRect/>
          </a:stretch>
        </p:blipFill>
        <p:spPr>
          <a:xfrm>
            <a:off x="447873" y="2324149"/>
            <a:ext cx="10045250" cy="559350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Text Mining - Explore"/>
          <p:cNvSpPr txBox="1"/>
          <p:nvPr>
            <p:ph type="body" idx="13"/>
          </p:nvPr>
        </p:nvSpPr>
        <p:spPr>
          <a:xfrm>
            <a:off x="768508" y="690715"/>
            <a:ext cx="11467783" cy="609855"/>
          </a:xfrm>
          <a:prstGeom prst="rect">
            <a:avLst/>
          </a:prstGeom>
        </p:spPr>
        <p:txBody>
          <a:bodyPr/>
          <a:lstStyle/>
          <a:p>
            <a:pPr/>
            <a:r>
              <a:t>Text Mining - Explore</a:t>
            </a:r>
          </a:p>
        </p:txBody>
      </p:sp>
      <p:sp>
        <p:nvSpPr>
          <p:cNvPr id="133" name="library(tm)…"/>
          <p:cNvSpPr txBox="1"/>
          <p:nvPr/>
        </p:nvSpPr>
        <p:spPr>
          <a:xfrm>
            <a:off x="817033" y="1980716"/>
            <a:ext cx="10915019" cy="7048501"/>
          </a:xfrm>
          <a:prstGeom prst="rect">
            <a:avLst/>
          </a:prstGeom>
          <a:solidFill>
            <a:srgbClr val="B4B4B4"/>
          </a:solidFill>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spcBef>
                <a:spcPts val="1200"/>
              </a:spcBef>
              <a:defRPr sz="2066">
                <a:solidFill>
                  <a:srgbClr val="000000"/>
                </a:solidFill>
                <a:latin typeface="Courier"/>
                <a:ea typeface="Courier"/>
                <a:cs typeface="Courier"/>
                <a:sym typeface="Courier"/>
              </a:defRPr>
            </a:pPr>
            <a:r>
              <a:rPr>
                <a:solidFill>
                  <a:srgbClr val="140FD9"/>
                </a:solidFill>
              </a:rPr>
              <a:t>library</a:t>
            </a:r>
            <a:r>
              <a:t>(tm)</a:t>
            </a:r>
          </a:p>
          <a:p>
            <a:pPr defTabSz="457200">
              <a:spcBef>
                <a:spcPts val="1200"/>
              </a:spcBef>
              <a:defRPr sz="2066">
                <a:solidFill>
                  <a:srgbClr val="000000"/>
                </a:solidFill>
                <a:latin typeface="Courier"/>
                <a:ea typeface="Courier"/>
                <a:cs typeface="Courier"/>
                <a:sym typeface="Courier"/>
              </a:defRPr>
            </a:pPr>
            <a:r>
              <a:rPr>
                <a:solidFill>
                  <a:srgbClr val="100FE0"/>
                </a:solidFill>
              </a:rPr>
              <a:t>library</a:t>
            </a:r>
            <a:r>
              <a:t>(SnowballC)</a:t>
            </a:r>
          </a:p>
          <a:p>
            <a:pPr defTabSz="457200">
              <a:spcBef>
                <a:spcPts val="1200"/>
              </a:spcBef>
              <a:defRPr sz="700">
                <a:solidFill>
                  <a:srgbClr val="000000"/>
                </a:solidFill>
                <a:latin typeface="Courier"/>
                <a:ea typeface="Courier"/>
                <a:cs typeface="Courier"/>
                <a:sym typeface="Courier"/>
              </a:defRPr>
            </a:pPr>
          </a:p>
          <a:p>
            <a:pPr defTabSz="457200">
              <a:spcBef>
                <a:spcPts val="1200"/>
              </a:spcBef>
              <a:defRPr sz="2066">
                <a:solidFill>
                  <a:srgbClr val="000000"/>
                </a:solidFill>
                <a:latin typeface="Courier"/>
                <a:ea typeface="Courier"/>
                <a:cs typeface="Courier"/>
                <a:sym typeface="Courier"/>
              </a:defRPr>
            </a:pPr>
            <a:r>
              <a:t>abs      = Corpus(VectorSource(vec_abs))</a:t>
            </a:r>
          </a:p>
          <a:p>
            <a:pPr defTabSz="457200">
              <a:spcBef>
                <a:spcPts val="1200"/>
              </a:spcBef>
              <a:defRPr sz="2066">
                <a:solidFill>
                  <a:srgbClr val="000000"/>
                </a:solidFill>
                <a:latin typeface="Courier"/>
                <a:ea typeface="Courier"/>
                <a:cs typeface="Courier"/>
                <a:sym typeface="Courier"/>
              </a:defRPr>
            </a:pPr>
            <a:r>
              <a:t>abs_dtm  = DocumentTermMatrix(abs, control = list(</a:t>
            </a:r>
          </a:p>
          <a:p>
            <a:pPr defTabSz="457200">
              <a:spcBef>
                <a:spcPts val="1200"/>
              </a:spcBef>
              <a:defRPr sz="2066">
                <a:solidFill>
                  <a:srgbClr val="000000"/>
                </a:solidFill>
                <a:latin typeface="Courier"/>
                <a:ea typeface="Courier"/>
                <a:cs typeface="Courier"/>
                <a:sym typeface="Courier"/>
              </a:defRPr>
            </a:pPr>
            <a:r>
              <a:t>           stemming = </a:t>
            </a:r>
            <a:r>
              <a:rPr>
                <a:solidFill>
                  <a:srgbClr val="190EE3"/>
                </a:solidFill>
              </a:rPr>
              <a:t>TRUE,</a:t>
            </a:r>
            <a:r>
              <a:t> stopwords = </a:t>
            </a:r>
            <a:r>
              <a:rPr>
                <a:solidFill>
                  <a:srgbClr val="200EE3"/>
                </a:solidFill>
              </a:rPr>
              <a:t>TRUE</a:t>
            </a:r>
            <a:r>
              <a:t>, minWordLength = 3,</a:t>
            </a:r>
          </a:p>
          <a:p>
            <a:pPr defTabSz="457200">
              <a:spcBef>
                <a:spcPts val="1200"/>
              </a:spcBef>
              <a:defRPr sz="2066">
                <a:solidFill>
                  <a:srgbClr val="000000"/>
                </a:solidFill>
                <a:latin typeface="Courier"/>
                <a:ea typeface="Courier"/>
                <a:cs typeface="Courier"/>
                <a:sym typeface="Courier"/>
              </a:defRPr>
            </a:pPr>
            <a:r>
              <a:t>           removeNumbers = </a:t>
            </a:r>
            <a:r>
              <a:rPr>
                <a:solidFill>
                  <a:srgbClr val="1E13D2"/>
                </a:solidFill>
              </a:rPr>
              <a:t>TRUE</a:t>
            </a:r>
            <a:r>
              <a:t>, removePunctuation = </a:t>
            </a:r>
            <a:r>
              <a:rPr>
                <a:solidFill>
                  <a:srgbClr val="1C12D6"/>
                </a:solidFill>
              </a:rPr>
              <a:t>TRUE</a:t>
            </a:r>
            <a:r>
              <a:t>))</a:t>
            </a:r>
          </a:p>
          <a:p>
            <a:pPr defTabSz="457200">
              <a:spcBef>
                <a:spcPts val="1200"/>
              </a:spcBef>
              <a:defRPr sz="700">
                <a:solidFill>
                  <a:srgbClr val="000000"/>
                </a:solidFill>
                <a:latin typeface="Courier"/>
                <a:ea typeface="Courier"/>
                <a:cs typeface="Courier"/>
                <a:sym typeface="Courier"/>
              </a:defRPr>
            </a:pPr>
          </a:p>
          <a:p>
            <a:pPr defTabSz="457200">
              <a:spcBef>
                <a:spcPts val="1200"/>
              </a:spcBef>
              <a:defRPr sz="2066">
                <a:solidFill>
                  <a:srgbClr val="000000"/>
                </a:solidFill>
                <a:latin typeface="Courier"/>
                <a:ea typeface="Courier"/>
                <a:cs typeface="Courier"/>
                <a:sym typeface="Courier"/>
              </a:defRPr>
            </a:pPr>
            <a:r>
              <a:t>dim(abs_dtm)</a:t>
            </a:r>
          </a:p>
          <a:p>
            <a:pPr defTabSz="457200">
              <a:spcBef>
                <a:spcPts val="1200"/>
              </a:spcBef>
              <a:defRPr sz="2066">
                <a:solidFill>
                  <a:srgbClr val="16651A"/>
                </a:solidFill>
                <a:latin typeface="Courier"/>
                <a:ea typeface="Courier"/>
                <a:cs typeface="Courier"/>
                <a:sym typeface="Courier"/>
              </a:defRPr>
            </a:pPr>
            <a:r>
              <a:t>[1]   5 283</a:t>
            </a:r>
          </a:p>
          <a:p>
            <a:pPr defTabSz="457200">
              <a:spcBef>
                <a:spcPts val="1200"/>
              </a:spcBef>
              <a:defRPr sz="2066">
                <a:solidFill>
                  <a:srgbClr val="000000"/>
                </a:solidFill>
                <a:latin typeface="Courier"/>
                <a:ea typeface="Courier"/>
                <a:cs typeface="Courier"/>
                <a:sym typeface="Courier"/>
              </a:defRPr>
            </a:pPr>
            <a:r>
              <a:t>inspect(abs_dtm)</a:t>
            </a:r>
          </a:p>
          <a:p>
            <a:pPr defTabSz="457200">
              <a:spcBef>
                <a:spcPts val="1200"/>
              </a:spcBef>
              <a:defRPr sz="2066">
                <a:solidFill>
                  <a:srgbClr val="176323"/>
                </a:solidFill>
                <a:latin typeface="Courier"/>
                <a:ea typeface="Courier"/>
                <a:cs typeface="Courier"/>
                <a:sym typeface="Courier"/>
              </a:defRPr>
            </a:pPr>
            <a:r>
              <a:t>&lt;&lt;DocumentTermMatrix (documents: 5, terms: 283)&gt;&gt;</a:t>
            </a:r>
          </a:p>
          <a:p>
            <a:pPr defTabSz="457200">
              <a:spcBef>
                <a:spcPts val="1200"/>
              </a:spcBef>
              <a:defRPr sz="2066">
                <a:solidFill>
                  <a:srgbClr val="166924"/>
                </a:solidFill>
                <a:latin typeface="Courier"/>
                <a:ea typeface="Courier"/>
                <a:cs typeface="Courier"/>
                <a:sym typeface="Courier"/>
              </a:defRPr>
            </a:pPr>
            <a:r>
              <a:t>Non-/sparse entries: 324/1091</a:t>
            </a:r>
          </a:p>
          <a:p>
            <a:pPr defTabSz="457200">
              <a:spcBef>
                <a:spcPts val="1200"/>
              </a:spcBef>
              <a:defRPr sz="2066">
                <a:solidFill>
                  <a:srgbClr val="166924"/>
                </a:solidFill>
                <a:latin typeface="Courier"/>
                <a:ea typeface="Courier"/>
                <a:cs typeface="Courier"/>
                <a:sym typeface="Courier"/>
              </a:defRPr>
            </a:pPr>
            <a:r>
              <a:t>Sparsity           : 77%</a:t>
            </a:r>
          </a:p>
          <a:p>
            <a:pPr defTabSz="457200">
              <a:spcBef>
                <a:spcPts val="1200"/>
              </a:spcBef>
              <a:defRPr sz="2066">
                <a:solidFill>
                  <a:srgbClr val="166924"/>
                </a:solidFill>
                <a:latin typeface="Courier"/>
                <a:ea typeface="Courier"/>
                <a:cs typeface="Courier"/>
                <a:sym typeface="Courier"/>
              </a:defRPr>
            </a:pPr>
            <a:r>
              <a:t>Maximal term length: 18</a:t>
            </a:r>
          </a:p>
          <a:p>
            <a:pPr defTabSz="457200">
              <a:spcBef>
                <a:spcPts val="1200"/>
              </a:spcBef>
              <a:defRPr sz="2066">
                <a:solidFill>
                  <a:srgbClr val="166924"/>
                </a:solidFill>
                <a:latin typeface="Courier"/>
                <a:ea typeface="Courier"/>
                <a:cs typeface="Courier"/>
                <a:sym typeface="Courier"/>
              </a:defRPr>
            </a:pPr>
            <a:r>
              <a:t>Weighting          : term frequency (tf)</a:t>
            </a:r>
          </a:p>
        </p:txBody>
      </p:sp>
      <p:sp>
        <p:nvSpPr>
          <p:cNvPr id="134" name="Create a corpus &amp; Term Document Matrix"/>
          <p:cNvSpPr txBox="1"/>
          <p:nvPr/>
        </p:nvSpPr>
        <p:spPr>
          <a:xfrm>
            <a:off x="717708" y="1315604"/>
            <a:ext cx="11467783" cy="4709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342900" indent="-342900" defTabSz="914400">
              <a:lnSpc>
                <a:spcPts val="3000"/>
              </a:lnSpc>
              <a:spcBef>
                <a:spcPts val="800"/>
              </a:spcBef>
              <a:buClr>
                <a:srgbClr val="00376C"/>
              </a:buClr>
              <a:buSzPct val="65000"/>
              <a:buChar char="§"/>
              <a:defRPr sz="2400">
                <a:solidFill>
                  <a:srgbClr val="00376C"/>
                </a:solidFill>
                <a:latin typeface="Arial"/>
                <a:ea typeface="Arial"/>
                <a:cs typeface="Arial"/>
                <a:sym typeface="Arial"/>
              </a:defRPr>
            </a:lvl1pPr>
          </a:lstStyle>
          <a:p>
            <a:pPr/>
            <a:r>
              <a:t>Create a corpus &amp; Term Document Matrix</a:t>
            </a:r>
          </a:p>
        </p:txBody>
      </p:sp>
      <p:sp>
        <p:nvSpPr>
          <p:cNvPr id="135" name="Section 2: Basic Text Analytics"/>
          <p:cNvSpPr txBox="1"/>
          <p:nvPr/>
        </p:nvSpPr>
        <p:spPr>
          <a:xfrm>
            <a:off x="727455" y="11295"/>
            <a:ext cx="5111116"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2: Basic Text Analytics</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Text Mining - Explore"/>
          <p:cNvSpPr txBox="1"/>
          <p:nvPr>
            <p:ph type="body" idx="13"/>
          </p:nvPr>
        </p:nvSpPr>
        <p:spPr>
          <a:xfrm>
            <a:off x="768508" y="690715"/>
            <a:ext cx="11467783" cy="609855"/>
          </a:xfrm>
          <a:prstGeom prst="rect">
            <a:avLst/>
          </a:prstGeom>
        </p:spPr>
        <p:txBody>
          <a:bodyPr/>
          <a:lstStyle/>
          <a:p>
            <a:pPr/>
            <a:r>
              <a:t>Text Mining - Explore</a:t>
            </a:r>
          </a:p>
        </p:txBody>
      </p:sp>
      <p:sp>
        <p:nvSpPr>
          <p:cNvPr id="138" name="findFreqTerms(abs_dtm, 3)…"/>
          <p:cNvSpPr txBox="1"/>
          <p:nvPr/>
        </p:nvSpPr>
        <p:spPr>
          <a:xfrm>
            <a:off x="867833" y="2180629"/>
            <a:ext cx="10915019" cy="5422901"/>
          </a:xfrm>
          <a:prstGeom prst="rect">
            <a:avLst/>
          </a:prstGeom>
          <a:solidFill>
            <a:srgbClr val="B4B4B4"/>
          </a:solidFill>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spcBef>
                <a:spcPts val="1200"/>
              </a:spcBef>
              <a:defRPr sz="2066">
                <a:solidFill>
                  <a:srgbClr val="000000"/>
                </a:solidFill>
                <a:latin typeface="Courier"/>
                <a:ea typeface="Courier"/>
                <a:cs typeface="Courier"/>
                <a:sym typeface="Courier"/>
              </a:defRPr>
            </a:pPr>
            <a:r>
              <a:t>findFreqTerms(abs_dtm, 3)</a:t>
            </a:r>
          </a:p>
          <a:p>
            <a:pPr defTabSz="457200">
              <a:spcBef>
                <a:spcPts val="1200"/>
              </a:spcBef>
              <a:defRPr sz="866">
                <a:solidFill>
                  <a:srgbClr val="000000"/>
                </a:solidFill>
                <a:latin typeface="Courier"/>
                <a:ea typeface="Courier"/>
                <a:cs typeface="Courier"/>
                <a:sym typeface="Courier"/>
              </a:defRPr>
            </a:pPr>
          </a:p>
          <a:p>
            <a:pPr defTabSz="457200">
              <a:spcBef>
                <a:spcPts val="1200"/>
              </a:spcBef>
              <a:defRPr sz="2066">
                <a:solidFill>
                  <a:srgbClr val="17741E"/>
                </a:solidFill>
                <a:latin typeface="Courier"/>
                <a:ea typeface="Courier"/>
                <a:cs typeface="Courier"/>
                <a:sym typeface="Courier"/>
              </a:defRPr>
            </a:pPr>
            <a:r>
              <a:t> [1] “abil"        "abstract"    "cca"       "colleg"      "compar"     </a:t>
            </a:r>
          </a:p>
          <a:p>
            <a:pPr defTabSz="457200">
              <a:spcBef>
                <a:spcPts val="1200"/>
              </a:spcBef>
              <a:defRPr sz="2066">
                <a:solidFill>
                  <a:srgbClr val="17741E"/>
                </a:solidFill>
                <a:latin typeface="Courier"/>
                <a:ea typeface="Courier"/>
                <a:cs typeface="Courier"/>
                <a:sym typeface="Courier"/>
              </a:defRPr>
            </a:pPr>
            <a:r>
              <a:t> [6] "construct"   "dca"         "downsid"   "dynam"       "econom"     </a:t>
            </a:r>
          </a:p>
          <a:p>
            <a:pPr defTabSz="457200">
              <a:spcBef>
                <a:spcPts val="1200"/>
              </a:spcBef>
              <a:defRPr sz="2066">
                <a:solidFill>
                  <a:srgbClr val="17741E"/>
                </a:solidFill>
                <a:latin typeface="Courier"/>
                <a:ea typeface="Courier"/>
                <a:cs typeface="Courier"/>
                <a:sym typeface="Courier"/>
              </a:defRPr>
            </a:pPr>
            <a:r>
              <a:t>[11] "effect"      "examin"      "fcvar"     "find"        "flexibl"    </a:t>
            </a:r>
          </a:p>
          <a:p>
            <a:pPr defTabSz="457200">
              <a:spcBef>
                <a:spcPts val="1200"/>
              </a:spcBef>
              <a:defRPr sz="2066">
                <a:solidFill>
                  <a:srgbClr val="17741E"/>
                </a:solidFill>
                <a:latin typeface="Courier"/>
                <a:ea typeface="Courier"/>
                <a:cs typeface="Courier"/>
                <a:sym typeface="Courier"/>
              </a:defRPr>
            </a:pPr>
            <a:r>
              <a:t>[16] "foreign"     "german"      "impli"     "key"         "labor"      </a:t>
            </a:r>
          </a:p>
          <a:p>
            <a:pPr defTabSz="457200">
              <a:spcBef>
                <a:spcPts val="1200"/>
              </a:spcBef>
              <a:defRPr sz="2066">
                <a:solidFill>
                  <a:srgbClr val="17741E"/>
                </a:solidFill>
                <a:latin typeface="Courier"/>
                <a:ea typeface="Courier"/>
                <a:cs typeface="Courier"/>
                <a:sym typeface="Courier"/>
              </a:defRPr>
            </a:pPr>
            <a:r>
              <a:t>[21] "leverag"     "local"       "long"      "market"      "model"      </a:t>
            </a:r>
          </a:p>
          <a:p>
            <a:pPr defTabSz="457200">
              <a:spcBef>
                <a:spcPts val="1200"/>
              </a:spcBef>
              <a:defRPr sz="2066">
                <a:solidFill>
                  <a:srgbClr val="17741E"/>
                </a:solidFill>
                <a:latin typeface="Courier"/>
                <a:ea typeface="Courier"/>
                <a:cs typeface="Courier"/>
                <a:sym typeface="Courier"/>
              </a:defRPr>
            </a:pPr>
            <a:r>
              <a:t>[26] "money"       "notion"      "paper"     "parttim"     "possibl"    </a:t>
            </a:r>
          </a:p>
          <a:p>
            <a:pPr defTabSz="457200">
              <a:spcBef>
                <a:spcPts val="1200"/>
              </a:spcBef>
              <a:defRPr sz="2066">
                <a:solidFill>
                  <a:srgbClr val="17741E"/>
                </a:solidFill>
                <a:latin typeface="Courier"/>
                <a:ea typeface="Courier"/>
                <a:cs typeface="Courier"/>
                <a:sym typeface="Courier"/>
              </a:defRPr>
            </a:pPr>
            <a:r>
              <a:t>[31] "present"     "reflect"     "returns"   "risk"        "shock"      </a:t>
            </a:r>
          </a:p>
          <a:p>
            <a:pPr defTabSz="457200">
              <a:spcBef>
                <a:spcPts val="1200"/>
              </a:spcBef>
              <a:defRPr sz="2066">
                <a:solidFill>
                  <a:srgbClr val="17741E"/>
                </a:solidFill>
                <a:latin typeface="Courier"/>
                <a:ea typeface="Courier"/>
                <a:cs typeface="Courier"/>
                <a:sym typeface="Courier"/>
              </a:defRPr>
            </a:pPr>
            <a:r>
              <a:t>[36] "smile"       "stock"       "strategi"  "structur"    "student"    </a:t>
            </a:r>
          </a:p>
          <a:p>
            <a:pPr defTabSz="457200">
              <a:spcBef>
                <a:spcPts val="1200"/>
              </a:spcBef>
              <a:defRPr sz="2066">
                <a:solidFill>
                  <a:srgbClr val="17741E"/>
                </a:solidFill>
                <a:latin typeface="Courier"/>
                <a:ea typeface="Courier"/>
                <a:cs typeface="Courier"/>
                <a:sym typeface="Courier"/>
              </a:defRPr>
            </a:pPr>
            <a:r>
              <a:t>[41] "support"     "uncertainti" "valu"      "vector"      "videnc"     </a:t>
            </a:r>
          </a:p>
          <a:p>
            <a:pPr defTabSz="457200">
              <a:spcBef>
                <a:spcPts val="1200"/>
              </a:spcBef>
              <a:defRPr sz="2066">
                <a:solidFill>
                  <a:srgbClr val="17741E"/>
                </a:solidFill>
                <a:latin typeface="Courier"/>
                <a:ea typeface="Courier"/>
                <a:cs typeface="Courier"/>
                <a:sym typeface="Courier"/>
              </a:defRPr>
            </a:pPr>
            <a:r>
              <a:t>[46] "volatil"     "wage"        "wherea"     "words"      </a:t>
            </a:r>
          </a:p>
        </p:txBody>
      </p:sp>
      <p:sp>
        <p:nvSpPr>
          <p:cNvPr id="139" name="Find the words that occur more than 3 times"/>
          <p:cNvSpPr txBox="1"/>
          <p:nvPr/>
        </p:nvSpPr>
        <p:spPr>
          <a:xfrm>
            <a:off x="717708" y="1315604"/>
            <a:ext cx="11467783" cy="4709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342900" indent="-342900" defTabSz="914400">
              <a:lnSpc>
                <a:spcPts val="3000"/>
              </a:lnSpc>
              <a:spcBef>
                <a:spcPts val="800"/>
              </a:spcBef>
              <a:buClr>
                <a:srgbClr val="00376C"/>
              </a:buClr>
              <a:buSzPct val="65000"/>
              <a:buChar char="§"/>
              <a:defRPr sz="2400">
                <a:solidFill>
                  <a:srgbClr val="00376C"/>
                </a:solidFill>
                <a:latin typeface="Arial"/>
                <a:ea typeface="Arial"/>
                <a:cs typeface="Arial"/>
                <a:sym typeface="Arial"/>
              </a:defRPr>
            </a:lvl1pPr>
          </a:lstStyle>
          <a:p>
            <a:pPr/>
            <a:r>
              <a:t>Find the words that occur more than 3 times</a:t>
            </a:r>
          </a:p>
        </p:txBody>
      </p:sp>
      <p:sp>
        <p:nvSpPr>
          <p:cNvPr id="140" name="Section 2: Basic Text Analytics"/>
          <p:cNvSpPr txBox="1"/>
          <p:nvPr/>
        </p:nvSpPr>
        <p:spPr>
          <a:xfrm>
            <a:off x="727455" y="11295"/>
            <a:ext cx="5111116"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2: Basic Text Analytics</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Text Mining - Explore"/>
          <p:cNvSpPr txBox="1"/>
          <p:nvPr>
            <p:ph type="body" idx="13"/>
          </p:nvPr>
        </p:nvSpPr>
        <p:spPr>
          <a:xfrm>
            <a:off x="768508" y="690715"/>
            <a:ext cx="11467783" cy="609855"/>
          </a:xfrm>
          <a:prstGeom prst="rect">
            <a:avLst/>
          </a:prstGeom>
        </p:spPr>
        <p:txBody>
          <a:bodyPr/>
          <a:lstStyle/>
          <a:p>
            <a:pPr/>
            <a:r>
              <a:t>Text Mining - Explore</a:t>
            </a:r>
          </a:p>
        </p:txBody>
      </p:sp>
      <p:sp>
        <p:nvSpPr>
          <p:cNvPr id="143" name="removeSparseTerms(abs_dtm, 0.5)…"/>
          <p:cNvSpPr txBox="1"/>
          <p:nvPr/>
        </p:nvSpPr>
        <p:spPr>
          <a:xfrm>
            <a:off x="801492" y="1899698"/>
            <a:ext cx="10915019" cy="7048501"/>
          </a:xfrm>
          <a:prstGeom prst="rect">
            <a:avLst/>
          </a:prstGeom>
          <a:solidFill>
            <a:srgbClr val="B4B4B4"/>
          </a:solidFill>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spcBef>
                <a:spcPts val="1200"/>
              </a:spcBef>
              <a:defRPr sz="2066">
                <a:solidFill>
                  <a:srgbClr val="000000"/>
                </a:solidFill>
                <a:latin typeface="Courier"/>
                <a:ea typeface="Courier"/>
                <a:cs typeface="Courier"/>
                <a:sym typeface="Courier"/>
              </a:defRPr>
            </a:pPr>
            <a:r>
              <a:t>removeSparseTerms(abs_dtm, </a:t>
            </a:r>
            <a:r>
              <a:rPr>
                <a:solidFill>
                  <a:srgbClr val="1623BD"/>
                </a:solidFill>
              </a:rPr>
              <a:t>0.5</a:t>
            </a:r>
            <a:r>
              <a:t>)</a:t>
            </a:r>
          </a:p>
          <a:p>
            <a:pPr defTabSz="457200">
              <a:spcBef>
                <a:spcPts val="1200"/>
              </a:spcBef>
              <a:defRPr sz="2066">
                <a:solidFill>
                  <a:srgbClr val="000000"/>
                </a:solidFill>
                <a:latin typeface="Courier"/>
                <a:ea typeface="Courier"/>
                <a:cs typeface="Courier"/>
                <a:sym typeface="Courier"/>
              </a:defRPr>
            </a:pPr>
            <a:r>
              <a:t>inspect(removeSparseTerms(abs_dtm, </a:t>
            </a:r>
            <a:r>
              <a:rPr>
                <a:solidFill>
                  <a:srgbClr val="152FC1"/>
                </a:solidFill>
              </a:rPr>
              <a:t>0.5</a:t>
            </a:r>
            <a:r>
              <a:t>))</a:t>
            </a:r>
          </a:p>
          <a:p>
            <a:pPr defTabSz="457200">
              <a:spcBef>
                <a:spcPts val="1200"/>
              </a:spcBef>
              <a:defRPr sz="700">
                <a:solidFill>
                  <a:srgbClr val="000000"/>
                </a:solidFill>
                <a:latin typeface="Courier"/>
                <a:ea typeface="Courier"/>
                <a:cs typeface="Courier"/>
                <a:sym typeface="Courier"/>
              </a:defRPr>
            </a:pPr>
          </a:p>
          <a:p>
            <a:pPr defTabSz="457200">
              <a:spcBef>
                <a:spcPts val="1200"/>
              </a:spcBef>
              <a:defRPr sz="2066">
                <a:solidFill>
                  <a:srgbClr val="166528"/>
                </a:solidFill>
                <a:latin typeface="Courier"/>
                <a:ea typeface="Courier"/>
                <a:cs typeface="Courier"/>
                <a:sym typeface="Courier"/>
              </a:defRPr>
            </a:pPr>
            <a:r>
              <a:t>&lt;&lt;DocumentTermMatrix (documents: 5, terms: 8)&gt;&gt;</a:t>
            </a:r>
          </a:p>
          <a:p>
            <a:pPr defTabSz="457200">
              <a:spcBef>
                <a:spcPts val="1200"/>
              </a:spcBef>
              <a:defRPr sz="2066">
                <a:solidFill>
                  <a:srgbClr val="166528"/>
                </a:solidFill>
                <a:latin typeface="Courier"/>
                <a:ea typeface="Courier"/>
                <a:cs typeface="Courier"/>
                <a:sym typeface="Courier"/>
              </a:defRPr>
            </a:pPr>
            <a:r>
              <a:t>Non-/sparse entries: 31/9</a:t>
            </a:r>
          </a:p>
          <a:p>
            <a:pPr defTabSz="457200">
              <a:spcBef>
                <a:spcPts val="1200"/>
              </a:spcBef>
              <a:defRPr sz="2066">
                <a:solidFill>
                  <a:srgbClr val="166528"/>
                </a:solidFill>
                <a:latin typeface="Courier"/>
                <a:ea typeface="Courier"/>
                <a:cs typeface="Courier"/>
                <a:sym typeface="Courier"/>
              </a:defRPr>
            </a:pPr>
            <a:r>
              <a:t>Sparsity           : 22%</a:t>
            </a:r>
          </a:p>
          <a:p>
            <a:pPr defTabSz="457200">
              <a:spcBef>
                <a:spcPts val="1200"/>
              </a:spcBef>
              <a:defRPr sz="2066">
                <a:solidFill>
                  <a:srgbClr val="166528"/>
                </a:solidFill>
                <a:latin typeface="Courier"/>
                <a:ea typeface="Courier"/>
                <a:cs typeface="Courier"/>
                <a:sym typeface="Courier"/>
              </a:defRPr>
            </a:pPr>
            <a:r>
              <a:t>Maximal term length: 8</a:t>
            </a:r>
          </a:p>
          <a:p>
            <a:pPr defTabSz="457200">
              <a:spcBef>
                <a:spcPts val="1200"/>
              </a:spcBef>
              <a:defRPr sz="2066">
                <a:solidFill>
                  <a:srgbClr val="166528"/>
                </a:solidFill>
                <a:latin typeface="Courier"/>
                <a:ea typeface="Courier"/>
                <a:cs typeface="Courier"/>
                <a:sym typeface="Courier"/>
              </a:defRPr>
            </a:pPr>
            <a:r>
              <a:t>Weighting          : term frequency (tf)</a:t>
            </a:r>
          </a:p>
          <a:p>
            <a:pPr defTabSz="457200">
              <a:spcBef>
                <a:spcPts val="1200"/>
              </a:spcBef>
              <a:defRPr sz="700">
                <a:solidFill>
                  <a:srgbClr val="166528"/>
                </a:solidFill>
                <a:latin typeface="Courier"/>
                <a:ea typeface="Courier"/>
                <a:cs typeface="Courier"/>
                <a:sym typeface="Courier"/>
              </a:defRPr>
            </a:pPr>
          </a:p>
          <a:p>
            <a:pPr defTabSz="457200">
              <a:spcBef>
                <a:spcPts val="1200"/>
              </a:spcBef>
              <a:defRPr sz="2066">
                <a:solidFill>
                  <a:srgbClr val="166528"/>
                </a:solidFill>
                <a:latin typeface="Courier"/>
                <a:ea typeface="Courier"/>
                <a:cs typeface="Courier"/>
                <a:sym typeface="Courier"/>
              </a:defRPr>
            </a:pPr>
            <a:r>
              <a:t>    Terms</a:t>
            </a:r>
          </a:p>
          <a:p>
            <a:pPr defTabSz="457200">
              <a:spcBef>
                <a:spcPts val="1200"/>
              </a:spcBef>
              <a:defRPr sz="2066">
                <a:solidFill>
                  <a:srgbClr val="166528"/>
                </a:solidFill>
                <a:latin typeface="Courier"/>
                <a:ea typeface="Courier"/>
                <a:cs typeface="Courier"/>
                <a:sym typeface="Courier"/>
              </a:defRPr>
            </a:pPr>
            <a:r>
              <a:t>Docs abstract find key market model paper support words</a:t>
            </a:r>
          </a:p>
          <a:p>
            <a:pPr defTabSz="457200">
              <a:spcBef>
                <a:spcPts val="1200"/>
              </a:spcBef>
              <a:defRPr sz="2066">
                <a:solidFill>
                  <a:srgbClr val="166528"/>
                </a:solidFill>
                <a:latin typeface="Courier"/>
                <a:ea typeface="Courier"/>
                <a:cs typeface="Courier"/>
                <a:sym typeface="Courier"/>
              </a:defRPr>
            </a:pPr>
            <a:r>
              <a:t>   1        1    1   1      5     1     1       3     1</a:t>
            </a:r>
          </a:p>
          <a:p>
            <a:pPr defTabSz="457200">
              <a:spcBef>
                <a:spcPts val="1200"/>
              </a:spcBef>
              <a:defRPr sz="2066">
                <a:solidFill>
                  <a:srgbClr val="166528"/>
                </a:solidFill>
                <a:latin typeface="Courier"/>
                <a:ea typeface="Courier"/>
                <a:cs typeface="Courier"/>
                <a:sym typeface="Courier"/>
              </a:defRPr>
            </a:pPr>
            <a:r>
              <a:t>   2        1    1   1      0     1     1       0     1</a:t>
            </a:r>
          </a:p>
          <a:p>
            <a:pPr defTabSz="457200">
              <a:spcBef>
                <a:spcPts val="1200"/>
              </a:spcBef>
              <a:defRPr sz="2066">
                <a:solidFill>
                  <a:srgbClr val="166528"/>
                </a:solidFill>
                <a:latin typeface="Courier"/>
                <a:ea typeface="Courier"/>
                <a:cs typeface="Courier"/>
                <a:sym typeface="Courier"/>
              </a:defRPr>
            </a:pPr>
            <a:r>
              <a:t>   3        1    1   1      0     0     0       1     1</a:t>
            </a:r>
          </a:p>
          <a:p>
            <a:pPr defTabSz="457200">
              <a:spcBef>
                <a:spcPts val="1200"/>
              </a:spcBef>
              <a:defRPr sz="2066">
                <a:solidFill>
                  <a:srgbClr val="166528"/>
                </a:solidFill>
                <a:latin typeface="Courier"/>
                <a:ea typeface="Courier"/>
                <a:cs typeface="Courier"/>
                <a:sym typeface="Courier"/>
              </a:defRPr>
            </a:pPr>
            <a:r>
              <a:t>   4        1    0   1      2     2     2       0     1</a:t>
            </a:r>
          </a:p>
          <a:p>
            <a:pPr defTabSz="457200">
              <a:spcBef>
                <a:spcPts val="1200"/>
              </a:spcBef>
              <a:defRPr sz="2066">
                <a:solidFill>
                  <a:srgbClr val="166528"/>
                </a:solidFill>
                <a:latin typeface="Courier"/>
                <a:ea typeface="Courier"/>
                <a:cs typeface="Courier"/>
                <a:sym typeface="Courier"/>
              </a:defRPr>
            </a:pPr>
            <a:r>
              <a:t>   5        1    0   1      4     0     1       1     1</a:t>
            </a:r>
          </a:p>
        </p:txBody>
      </p:sp>
      <p:sp>
        <p:nvSpPr>
          <p:cNvPr id="144" name="Remove sparse terms"/>
          <p:cNvSpPr txBox="1"/>
          <p:nvPr/>
        </p:nvSpPr>
        <p:spPr>
          <a:xfrm>
            <a:off x="768508" y="1323084"/>
            <a:ext cx="11467783" cy="4709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342900" indent="-342900" defTabSz="914400">
              <a:lnSpc>
                <a:spcPts val="3000"/>
              </a:lnSpc>
              <a:spcBef>
                <a:spcPts val="800"/>
              </a:spcBef>
              <a:buClr>
                <a:srgbClr val="00376C"/>
              </a:buClr>
              <a:buSzPct val="65000"/>
              <a:buChar char="§"/>
              <a:defRPr sz="2400">
                <a:solidFill>
                  <a:srgbClr val="00376C"/>
                </a:solidFill>
                <a:latin typeface="Arial"/>
                <a:ea typeface="Arial"/>
                <a:cs typeface="Arial"/>
                <a:sym typeface="Arial"/>
              </a:defRPr>
            </a:lvl1pPr>
          </a:lstStyle>
          <a:p>
            <a:pPr/>
            <a:r>
              <a:t>Remove sparse terms</a:t>
            </a:r>
          </a:p>
        </p:txBody>
      </p:sp>
      <p:sp>
        <p:nvSpPr>
          <p:cNvPr id="145" name="Section 2: Basic Text Analytics"/>
          <p:cNvSpPr txBox="1"/>
          <p:nvPr/>
        </p:nvSpPr>
        <p:spPr>
          <a:xfrm>
            <a:off x="727455" y="11295"/>
            <a:ext cx="5111116"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2: Basic Text Analytics</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Text Mining - Explore"/>
          <p:cNvSpPr txBox="1"/>
          <p:nvPr>
            <p:ph type="body" idx="13"/>
          </p:nvPr>
        </p:nvSpPr>
        <p:spPr>
          <a:xfrm>
            <a:off x="768508" y="690715"/>
            <a:ext cx="11467783" cy="609855"/>
          </a:xfrm>
          <a:prstGeom prst="rect">
            <a:avLst/>
          </a:prstGeom>
        </p:spPr>
        <p:txBody>
          <a:bodyPr/>
          <a:lstStyle/>
          <a:p>
            <a:pPr/>
            <a:r>
              <a:t>Text Mining - Explore</a:t>
            </a:r>
          </a:p>
        </p:txBody>
      </p:sp>
      <p:sp>
        <p:nvSpPr>
          <p:cNvPr id="148" name="library(ggplot2)…"/>
          <p:cNvSpPr txBox="1"/>
          <p:nvPr/>
        </p:nvSpPr>
        <p:spPr>
          <a:xfrm>
            <a:off x="867833" y="2137474"/>
            <a:ext cx="10915019" cy="6172201"/>
          </a:xfrm>
          <a:prstGeom prst="rect">
            <a:avLst/>
          </a:prstGeom>
          <a:solidFill>
            <a:srgbClr val="B4B4B4"/>
          </a:solidFill>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spcBef>
                <a:spcPts val="1200"/>
              </a:spcBef>
              <a:defRPr sz="2066">
                <a:solidFill>
                  <a:srgbClr val="000000"/>
                </a:solidFill>
                <a:latin typeface="Courier"/>
                <a:ea typeface="Courier"/>
                <a:cs typeface="Courier"/>
                <a:sym typeface="Courier"/>
              </a:defRPr>
            </a:pPr>
            <a:r>
              <a:rPr>
                <a:solidFill>
                  <a:srgbClr val="1619BF"/>
                </a:solidFill>
              </a:rPr>
              <a:t>library</a:t>
            </a:r>
            <a:r>
              <a:t>(ggplot2) </a:t>
            </a:r>
          </a:p>
          <a:p>
            <a:pPr defTabSz="457200">
              <a:spcBef>
                <a:spcPts val="1200"/>
              </a:spcBef>
              <a:defRPr sz="2066">
                <a:solidFill>
                  <a:srgbClr val="000000"/>
                </a:solidFill>
                <a:latin typeface="Courier"/>
                <a:ea typeface="Courier"/>
                <a:cs typeface="Courier"/>
                <a:sym typeface="Courier"/>
              </a:defRPr>
            </a:pPr>
            <a:r>
              <a:rPr>
                <a:solidFill>
                  <a:srgbClr val="1E15B9"/>
                </a:solidFill>
              </a:rPr>
              <a:t>library</a:t>
            </a:r>
            <a:r>
              <a:t>(wordcloud)</a:t>
            </a:r>
          </a:p>
          <a:p>
            <a:pPr defTabSz="457200">
              <a:spcBef>
                <a:spcPts val="1200"/>
              </a:spcBef>
              <a:defRPr sz="700">
                <a:solidFill>
                  <a:srgbClr val="000000"/>
                </a:solidFill>
                <a:latin typeface="Courier"/>
                <a:ea typeface="Courier"/>
                <a:cs typeface="Courier"/>
                <a:sym typeface="Courier"/>
              </a:defRPr>
            </a:pPr>
          </a:p>
          <a:p>
            <a:pPr defTabSz="457200">
              <a:spcBef>
                <a:spcPts val="1200"/>
              </a:spcBef>
              <a:defRPr sz="2066">
                <a:solidFill>
                  <a:srgbClr val="000000"/>
                </a:solidFill>
                <a:latin typeface="Courier"/>
                <a:ea typeface="Courier"/>
                <a:cs typeface="Courier"/>
                <a:sym typeface="Courier"/>
              </a:defRPr>
            </a:pPr>
            <a:r>
              <a:t>freq = colSums(as.matrix(abs_dtm))   </a:t>
            </a:r>
          </a:p>
          <a:p>
            <a:pPr defTabSz="457200">
              <a:spcBef>
                <a:spcPts val="1200"/>
              </a:spcBef>
              <a:defRPr sz="2066">
                <a:solidFill>
                  <a:srgbClr val="000000"/>
                </a:solidFill>
                <a:latin typeface="Courier"/>
                <a:ea typeface="Courier"/>
                <a:cs typeface="Courier"/>
                <a:sym typeface="Courier"/>
              </a:defRPr>
            </a:pPr>
            <a:r>
              <a:t>wf   = data.frame(word=names(freq), freq=freq)   </a:t>
            </a:r>
          </a:p>
          <a:p>
            <a:pPr defTabSz="457200">
              <a:spcBef>
                <a:spcPts val="1200"/>
              </a:spcBef>
              <a:defRPr sz="2066">
                <a:solidFill>
                  <a:srgbClr val="000000"/>
                </a:solidFill>
                <a:latin typeface="Courier"/>
                <a:ea typeface="Courier"/>
                <a:cs typeface="Courier"/>
                <a:sym typeface="Courier"/>
              </a:defRPr>
            </a:pPr>
            <a:r>
              <a:t>plot = ggplot(subset(wf, freq&gt;15), aes(word, freq))    </a:t>
            </a:r>
          </a:p>
          <a:p>
            <a:pPr defTabSz="457200">
              <a:spcBef>
                <a:spcPts val="1200"/>
              </a:spcBef>
              <a:defRPr sz="2066">
                <a:solidFill>
                  <a:srgbClr val="000000"/>
                </a:solidFill>
                <a:latin typeface="Courier"/>
                <a:ea typeface="Courier"/>
                <a:cs typeface="Courier"/>
                <a:sym typeface="Courier"/>
              </a:defRPr>
            </a:pPr>
            <a:r>
              <a:t>plot = plot + geom_bar(stat="identity")   </a:t>
            </a:r>
          </a:p>
          <a:p>
            <a:pPr defTabSz="457200">
              <a:spcBef>
                <a:spcPts val="1200"/>
              </a:spcBef>
              <a:defRPr sz="2066">
                <a:solidFill>
                  <a:srgbClr val="000000"/>
                </a:solidFill>
                <a:latin typeface="Courier"/>
                <a:ea typeface="Courier"/>
                <a:cs typeface="Courier"/>
                <a:sym typeface="Courier"/>
              </a:defRPr>
            </a:pPr>
            <a:r>
              <a:t>plot = plot + theme(axis.text.x=element_text(angle=45, hjust=1))   </a:t>
            </a:r>
          </a:p>
          <a:p>
            <a:pPr defTabSz="457200">
              <a:spcBef>
                <a:spcPts val="1200"/>
              </a:spcBef>
              <a:defRPr sz="2066">
                <a:solidFill>
                  <a:srgbClr val="000000"/>
                </a:solidFill>
                <a:latin typeface="Courier"/>
                <a:ea typeface="Courier"/>
                <a:cs typeface="Courier"/>
                <a:sym typeface="Courier"/>
              </a:defRPr>
            </a:pPr>
            <a:r>
              <a:t>plot  </a:t>
            </a:r>
          </a:p>
          <a:p>
            <a:pPr defTabSz="457200">
              <a:spcBef>
                <a:spcPts val="1200"/>
              </a:spcBef>
              <a:defRPr sz="2066">
                <a:solidFill>
                  <a:srgbClr val="000000"/>
                </a:solidFill>
                <a:latin typeface="Courier"/>
                <a:ea typeface="Courier"/>
                <a:cs typeface="Courier"/>
                <a:sym typeface="Courier"/>
              </a:defRPr>
            </a:pPr>
          </a:p>
          <a:p>
            <a:pPr defTabSz="457200">
              <a:spcBef>
                <a:spcPts val="1200"/>
              </a:spcBef>
              <a:defRPr sz="2066">
                <a:solidFill>
                  <a:srgbClr val="000000"/>
                </a:solidFill>
                <a:latin typeface="Courier"/>
                <a:ea typeface="Courier"/>
                <a:cs typeface="Courier"/>
                <a:sym typeface="Courier"/>
              </a:defRPr>
            </a:pPr>
            <a:r>
              <a:t>freq  = colSums(as.matrix(abs_dtm))   </a:t>
            </a:r>
          </a:p>
          <a:p>
            <a:pPr defTabSz="457200">
              <a:spcBef>
                <a:spcPts val="1200"/>
              </a:spcBef>
              <a:defRPr sz="2066">
                <a:solidFill>
                  <a:srgbClr val="000000"/>
                </a:solidFill>
                <a:latin typeface="Courier"/>
                <a:ea typeface="Courier"/>
                <a:cs typeface="Courier"/>
                <a:sym typeface="Courier"/>
              </a:defRPr>
            </a:pPr>
            <a:r>
              <a:t>dark2 = brewer.pal(</a:t>
            </a:r>
            <a:r>
              <a:rPr>
                <a:solidFill>
                  <a:srgbClr val="2113CC"/>
                </a:solidFill>
              </a:rPr>
              <a:t>6</a:t>
            </a:r>
            <a:r>
              <a:t>, "Dark2")   </a:t>
            </a:r>
          </a:p>
          <a:p>
            <a:pPr defTabSz="457200">
              <a:spcBef>
                <a:spcPts val="1200"/>
              </a:spcBef>
              <a:defRPr sz="2066">
                <a:solidFill>
                  <a:srgbClr val="000000"/>
                </a:solidFill>
                <a:latin typeface="Courier"/>
                <a:ea typeface="Courier"/>
                <a:cs typeface="Courier"/>
                <a:sym typeface="Courier"/>
              </a:defRPr>
            </a:pPr>
            <a:r>
              <a:t>wordcloud(names(freq), freq, max.words=</a:t>
            </a:r>
            <a:r>
              <a:rPr>
                <a:solidFill>
                  <a:srgbClr val="1612C7"/>
                </a:solidFill>
              </a:rPr>
              <a:t>100</a:t>
            </a:r>
            <a:r>
              <a:t>, rot.per=</a:t>
            </a:r>
            <a:r>
              <a:rPr>
                <a:solidFill>
                  <a:srgbClr val="1417C8"/>
                </a:solidFill>
              </a:rPr>
              <a:t>0.2</a:t>
            </a:r>
            <a:r>
              <a:t>, colors=dark2)    </a:t>
            </a:r>
          </a:p>
        </p:txBody>
      </p:sp>
      <p:sp>
        <p:nvSpPr>
          <p:cNvPr id="149" name="Explore the first five abstracts"/>
          <p:cNvSpPr txBox="1"/>
          <p:nvPr/>
        </p:nvSpPr>
        <p:spPr>
          <a:xfrm>
            <a:off x="717708" y="1315604"/>
            <a:ext cx="11467783" cy="4709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342900" indent="-342900" defTabSz="914400">
              <a:lnSpc>
                <a:spcPts val="3000"/>
              </a:lnSpc>
              <a:spcBef>
                <a:spcPts val="800"/>
              </a:spcBef>
              <a:buClr>
                <a:srgbClr val="00376C"/>
              </a:buClr>
              <a:buSzPct val="65000"/>
              <a:buChar char="§"/>
              <a:defRPr sz="2400">
                <a:solidFill>
                  <a:srgbClr val="00376C"/>
                </a:solidFill>
                <a:latin typeface="Arial"/>
                <a:ea typeface="Arial"/>
                <a:cs typeface="Arial"/>
                <a:sym typeface="Arial"/>
              </a:defRPr>
            </a:lvl1pPr>
          </a:lstStyle>
          <a:p>
            <a:pPr/>
            <a:r>
              <a:t>Explore the first five abstracts</a:t>
            </a:r>
          </a:p>
        </p:txBody>
      </p:sp>
      <p:sp>
        <p:nvSpPr>
          <p:cNvPr id="150" name="Section 2: Basic Text Analytics"/>
          <p:cNvSpPr txBox="1"/>
          <p:nvPr/>
        </p:nvSpPr>
        <p:spPr>
          <a:xfrm>
            <a:off x="727455" y="11295"/>
            <a:ext cx="5111116"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2: Basic Text Analytics</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Text Mining - Explore"/>
          <p:cNvSpPr txBox="1"/>
          <p:nvPr>
            <p:ph type="body" idx="13"/>
          </p:nvPr>
        </p:nvSpPr>
        <p:spPr>
          <a:xfrm>
            <a:off x="768508" y="690715"/>
            <a:ext cx="11467783" cy="609855"/>
          </a:xfrm>
          <a:prstGeom prst="rect">
            <a:avLst/>
          </a:prstGeom>
        </p:spPr>
        <p:txBody>
          <a:bodyPr/>
          <a:lstStyle/>
          <a:p>
            <a:pPr/>
            <a:r>
              <a:t>Text Mining - Explore</a:t>
            </a:r>
          </a:p>
        </p:txBody>
      </p:sp>
      <p:sp>
        <p:nvSpPr>
          <p:cNvPr id="153" name="Wordcloud"/>
          <p:cNvSpPr txBox="1"/>
          <p:nvPr/>
        </p:nvSpPr>
        <p:spPr>
          <a:xfrm>
            <a:off x="717708" y="1315604"/>
            <a:ext cx="11467783" cy="9535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342900" indent="-342900" defTabSz="914400">
              <a:lnSpc>
                <a:spcPts val="3000"/>
              </a:lnSpc>
              <a:spcBef>
                <a:spcPts val="800"/>
              </a:spcBef>
              <a:buClr>
                <a:srgbClr val="00376C"/>
              </a:buClr>
              <a:buSzPct val="65000"/>
              <a:buChar char="§"/>
              <a:defRPr sz="2400">
                <a:solidFill>
                  <a:srgbClr val="00376C"/>
                </a:solidFill>
                <a:latin typeface="Arial"/>
                <a:ea typeface="Arial"/>
                <a:cs typeface="Arial"/>
                <a:sym typeface="Arial"/>
              </a:defRPr>
            </a:lvl1pPr>
          </a:lstStyle>
          <a:p>
            <a:pPr/>
            <a:r>
              <a:t>Wordcloud</a:t>
            </a:r>
          </a:p>
        </p:txBody>
      </p:sp>
      <p:sp>
        <p:nvSpPr>
          <p:cNvPr id="154" name="Word cloud generated from SFB webpage"/>
          <p:cNvSpPr txBox="1"/>
          <p:nvPr/>
        </p:nvSpPr>
        <p:spPr>
          <a:xfrm>
            <a:off x="-454925" y="7623271"/>
            <a:ext cx="11467783" cy="5477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ctr">
              <a:lnSpc>
                <a:spcPct val="150000"/>
              </a:lnSpc>
            </a:lvl1pPr>
          </a:lstStyle>
          <a:p>
            <a:pPr/>
            <a:r>
              <a:t>Word cloud generated from SFB webpage</a:t>
            </a:r>
          </a:p>
        </p:txBody>
      </p:sp>
      <p:pic>
        <p:nvPicPr>
          <p:cNvPr id="155" name="Screen Shot 2016-11-15 at 14.50.49.png" descr="Screen Shot 2016-11-15 at 14.50.49.png"/>
          <p:cNvPicPr>
            <a:picLocks noChangeAspect="1"/>
          </p:cNvPicPr>
          <p:nvPr/>
        </p:nvPicPr>
        <p:blipFill>
          <a:blip r:embed="rId2">
            <a:extLst/>
          </a:blip>
          <a:stretch>
            <a:fillRect/>
          </a:stretch>
        </p:blipFill>
        <p:spPr>
          <a:xfrm>
            <a:off x="2632215" y="1752967"/>
            <a:ext cx="6453436" cy="5925907"/>
          </a:xfrm>
          <a:prstGeom prst="rect">
            <a:avLst/>
          </a:prstGeom>
          <a:ln w="12700">
            <a:miter lim="400000"/>
          </a:ln>
        </p:spPr>
      </p:pic>
      <p:sp>
        <p:nvSpPr>
          <p:cNvPr id="156" name="Section 2: Basic Text Analytics"/>
          <p:cNvSpPr txBox="1"/>
          <p:nvPr/>
        </p:nvSpPr>
        <p:spPr>
          <a:xfrm>
            <a:off x="727455" y="11295"/>
            <a:ext cx="5111116"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2: Basic Text Analytics</a:t>
            </a:r>
          </a:p>
        </p:txBody>
      </p:sp>
      <p:pic>
        <p:nvPicPr>
          <p:cNvPr id="157" name="qletlogo_tr.png" descr="qletlogo_tr.png">
            <a:hlinkClick r:id="rId3" invalidUrl="" action="" tgtFrame="" tooltip="" history="1" highlightClick="0" endSnd="0"/>
          </p:cNvPr>
          <p:cNvPicPr>
            <a:picLocks noChangeAspect="1"/>
          </p:cNvPicPr>
          <p:nvPr/>
        </p:nvPicPr>
        <p:blipFill>
          <a:blip r:embed="rId4">
            <a:extLst/>
          </a:blip>
          <a:stretch>
            <a:fillRect/>
          </a:stretch>
        </p:blipFill>
        <p:spPr>
          <a:xfrm>
            <a:off x="8768351" y="8131271"/>
            <a:ext cx="494507" cy="512555"/>
          </a:xfrm>
          <a:prstGeom prst="rect">
            <a:avLst/>
          </a:prstGeom>
          <a:ln w="12700">
            <a:miter lim="400000"/>
          </a:ln>
        </p:spPr>
      </p:pic>
      <p:sp>
        <p:nvSpPr>
          <p:cNvPr id="158" name="Smart_Data_Analytics.R">
            <a:hlinkClick r:id="rId3" invalidUrl="" action="" tgtFrame="" tooltip="" history="1" highlightClick="0" endSnd="0"/>
          </p:cNvPr>
          <p:cNvSpPr/>
          <p:nvPr/>
        </p:nvSpPr>
        <p:spPr>
          <a:xfrm>
            <a:off x="9270426" y="8227400"/>
            <a:ext cx="2718907" cy="3867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1900">
                <a:solidFill>
                  <a:schemeClr val="accent5"/>
                </a:solidFill>
              </a:defRPr>
            </a:lvl1pPr>
          </a:lstStyle>
          <a:p>
            <a:pPr/>
            <a:r>
              <a:t>Smart_Data_Analytics.R</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Text Analytics - Dictionaries &amp; Lexica"/>
          <p:cNvSpPr txBox="1"/>
          <p:nvPr>
            <p:ph type="body" idx="13"/>
          </p:nvPr>
        </p:nvSpPr>
        <p:spPr>
          <a:xfrm>
            <a:off x="768508" y="690715"/>
            <a:ext cx="11467783" cy="609855"/>
          </a:xfrm>
          <a:prstGeom prst="rect">
            <a:avLst/>
          </a:prstGeom>
        </p:spPr>
        <p:txBody>
          <a:bodyPr/>
          <a:lstStyle/>
          <a:p>
            <a:pPr/>
            <a:r>
              <a:t>Text Analytics - Dictionaries &amp; Lexica</a:t>
            </a:r>
          </a:p>
        </p:txBody>
      </p:sp>
      <p:sp>
        <p:nvSpPr>
          <p:cNvPr id="161" name="Different dictionaries…"/>
          <p:cNvSpPr txBox="1"/>
          <p:nvPr/>
        </p:nvSpPr>
        <p:spPr>
          <a:xfrm>
            <a:off x="717708" y="2255404"/>
            <a:ext cx="11467783" cy="42968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342900" indent="-342900" defTabSz="914400">
              <a:lnSpc>
                <a:spcPts val="3000"/>
              </a:lnSpc>
              <a:spcBef>
                <a:spcPts val="800"/>
              </a:spcBef>
              <a:buClr>
                <a:srgbClr val="00376C"/>
              </a:buClr>
              <a:buSzPct val="65000"/>
              <a:buChar char="§"/>
              <a:defRPr sz="2400">
                <a:solidFill>
                  <a:srgbClr val="00376C"/>
                </a:solidFill>
                <a:latin typeface="Arial"/>
                <a:ea typeface="Arial"/>
                <a:cs typeface="Arial"/>
                <a:sym typeface="Arial"/>
              </a:defRPr>
            </a:pPr>
            <a:r>
              <a:t>Different dictionaries</a:t>
            </a:r>
          </a:p>
          <a:p>
            <a:pPr lvl="1" marL="860286" indent="-339586">
              <a:lnSpc>
                <a:spcPct val="120000"/>
              </a:lnSpc>
              <a:buClr>
                <a:srgbClr val="535353"/>
              </a:buClr>
              <a:buSzPct val="82000"/>
              <a:buChar char="•"/>
              <a:defRPr sz="2500"/>
            </a:pPr>
            <a:r>
              <a:t>A reference source </a:t>
            </a:r>
          </a:p>
          <a:p>
            <a:pPr lvl="1" marL="860286" indent="-339586">
              <a:lnSpc>
                <a:spcPct val="120000"/>
              </a:lnSpc>
              <a:buClr>
                <a:srgbClr val="535353"/>
              </a:buClr>
              <a:buSzPct val="82000"/>
              <a:buChar char="•"/>
              <a:defRPr sz="2500"/>
            </a:pPr>
            <a:r>
              <a:t>Containing words usually alphabetically arranged</a:t>
            </a:r>
          </a:p>
          <a:p>
            <a:pPr lvl="1" marL="860286" indent="-339586">
              <a:lnSpc>
                <a:spcPct val="120000"/>
              </a:lnSpc>
              <a:buClr>
                <a:srgbClr val="535353"/>
              </a:buClr>
              <a:buSzPct val="82000"/>
              <a:buChar char="•"/>
              <a:defRPr sz="2500"/>
            </a:pPr>
            <a:r>
              <a:t>Examples: Financial Sentiment Dictionary (LM), Loughran and McDonald (2011)</a:t>
            </a:r>
          </a:p>
          <a:p>
            <a:pPr>
              <a:lnSpc>
                <a:spcPct val="120000"/>
              </a:lnSpc>
              <a:defRPr sz="2500"/>
            </a:pPr>
            <a:endParaRPr sz="1200"/>
          </a:p>
          <a:p>
            <a:pPr marL="342900" indent="-342900" defTabSz="914400">
              <a:lnSpc>
                <a:spcPts val="3000"/>
              </a:lnSpc>
              <a:spcBef>
                <a:spcPts val="800"/>
              </a:spcBef>
              <a:buClr>
                <a:srgbClr val="00376C"/>
              </a:buClr>
              <a:buSzPct val="65000"/>
              <a:buChar char="§"/>
              <a:defRPr sz="2400">
                <a:solidFill>
                  <a:srgbClr val="00376C"/>
                </a:solidFill>
                <a:latin typeface="Arial"/>
                <a:ea typeface="Arial"/>
                <a:cs typeface="Arial"/>
                <a:sym typeface="Arial"/>
              </a:defRPr>
            </a:pPr>
            <a:r>
              <a:t>Lexica</a:t>
            </a:r>
          </a:p>
          <a:p>
            <a:pPr lvl="1" marL="860286" indent="-339586">
              <a:lnSpc>
                <a:spcPct val="120000"/>
              </a:lnSpc>
              <a:buClr>
                <a:srgbClr val="535353"/>
              </a:buClr>
              <a:buSzPct val="82000"/>
              <a:buChar char="•"/>
              <a:defRPr sz="2500"/>
            </a:pPr>
            <a:r>
              <a:t>Opinion Lexicon (BL), Hu and Liu (2004)</a:t>
            </a:r>
          </a:p>
          <a:p>
            <a:pPr lvl="1" marL="860286" indent="-339586">
              <a:lnSpc>
                <a:spcPct val="120000"/>
              </a:lnSpc>
              <a:buClr>
                <a:srgbClr val="535353"/>
              </a:buClr>
              <a:buSzPct val="82000"/>
              <a:buChar char="•"/>
              <a:defRPr sz="2500"/>
            </a:pPr>
            <a:r>
              <a:t>Multi-Perspective Question Answering Subjectivity Lexicon (MPQA), Wilson et al. (2005)</a:t>
            </a:r>
          </a:p>
        </p:txBody>
      </p:sp>
      <p:sp>
        <p:nvSpPr>
          <p:cNvPr id="162" name="Section 2: Basic Text Analytics"/>
          <p:cNvSpPr txBox="1"/>
          <p:nvPr/>
        </p:nvSpPr>
        <p:spPr>
          <a:xfrm>
            <a:off x="727455" y="11295"/>
            <a:ext cx="5111116"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2: Basic Text Analytics</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Text Analytics - Dictionaries &amp; Lexicons"/>
          <p:cNvSpPr txBox="1"/>
          <p:nvPr>
            <p:ph type="body" idx="13"/>
          </p:nvPr>
        </p:nvSpPr>
        <p:spPr>
          <a:xfrm>
            <a:off x="768508" y="690715"/>
            <a:ext cx="11467783" cy="609855"/>
          </a:xfrm>
          <a:prstGeom prst="rect">
            <a:avLst/>
          </a:prstGeom>
        </p:spPr>
        <p:txBody>
          <a:bodyPr/>
          <a:lstStyle/>
          <a:p>
            <a:pPr/>
            <a:r>
              <a:t>Text Analytics - Dictionaries &amp; Lexicons</a:t>
            </a:r>
          </a:p>
        </p:txBody>
      </p:sp>
      <p:sp>
        <p:nvSpPr>
          <p:cNvPr id="165" name="Visuwords: an online graphical associative dictionary"/>
          <p:cNvSpPr txBox="1"/>
          <p:nvPr/>
        </p:nvSpPr>
        <p:spPr>
          <a:xfrm>
            <a:off x="1973326" y="7657641"/>
            <a:ext cx="8106411" cy="5230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algn="ctr">
              <a:defRPr sz="2800"/>
            </a:lvl1pPr>
          </a:lstStyle>
          <a:p>
            <a:pPr/>
            <a:r>
              <a:t>Visuwords: an online graphical associative dictionary</a:t>
            </a:r>
          </a:p>
        </p:txBody>
      </p:sp>
      <p:pic>
        <p:nvPicPr>
          <p:cNvPr id="166" name="imageedit_1_4255415942.png" descr="imageedit_1_4255415942.png"/>
          <p:cNvPicPr>
            <a:picLocks noChangeAspect="1"/>
          </p:cNvPicPr>
          <p:nvPr/>
        </p:nvPicPr>
        <p:blipFill>
          <a:blip r:embed="rId2">
            <a:extLst/>
          </a:blip>
          <a:stretch>
            <a:fillRect/>
          </a:stretch>
        </p:blipFill>
        <p:spPr>
          <a:xfrm>
            <a:off x="672271" y="1792926"/>
            <a:ext cx="6168036" cy="5372360"/>
          </a:xfrm>
          <a:prstGeom prst="rect">
            <a:avLst/>
          </a:prstGeom>
          <a:ln w="12700">
            <a:miter lim="400000"/>
          </a:ln>
        </p:spPr>
      </p:pic>
      <p:pic>
        <p:nvPicPr>
          <p:cNvPr id="167" name="imageedit_40_2533836457.png" descr="imageedit_40_2533836457.png"/>
          <p:cNvPicPr>
            <a:picLocks noChangeAspect="1"/>
          </p:cNvPicPr>
          <p:nvPr/>
        </p:nvPicPr>
        <p:blipFill>
          <a:blip r:embed="rId3">
            <a:extLst/>
          </a:blip>
          <a:stretch>
            <a:fillRect/>
          </a:stretch>
        </p:blipFill>
        <p:spPr>
          <a:xfrm>
            <a:off x="6136944" y="2040223"/>
            <a:ext cx="5571427" cy="4877766"/>
          </a:xfrm>
          <a:prstGeom prst="rect">
            <a:avLst/>
          </a:prstGeom>
          <a:ln w="12700">
            <a:miter lim="400000"/>
          </a:ln>
        </p:spPr>
      </p:pic>
      <p:sp>
        <p:nvSpPr>
          <p:cNvPr id="168" name="Section 2: Basic Text Analytics"/>
          <p:cNvSpPr txBox="1"/>
          <p:nvPr/>
        </p:nvSpPr>
        <p:spPr>
          <a:xfrm>
            <a:off x="727455" y="11295"/>
            <a:ext cx="5111116"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2: Basic Text Analytics</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 name="Smart Data Analytics"/>
          <p:cNvSpPr txBox="1"/>
          <p:nvPr>
            <p:ph type="body" idx="13"/>
          </p:nvPr>
        </p:nvSpPr>
        <p:spPr>
          <a:xfrm>
            <a:off x="768508" y="690715"/>
            <a:ext cx="11467783" cy="609855"/>
          </a:xfrm>
          <a:prstGeom prst="rect">
            <a:avLst/>
          </a:prstGeom>
        </p:spPr>
        <p:txBody>
          <a:bodyPr/>
          <a:lstStyle/>
          <a:p>
            <a:pPr/>
            <a:r>
              <a:t>Smart Data Analytics</a:t>
            </a:r>
          </a:p>
        </p:txBody>
      </p:sp>
      <p:pic>
        <p:nvPicPr>
          <p:cNvPr id="69" name="Screen Shot 2016-11-01 at 11.53.58.png" descr="Screen Shot 2016-11-01 at 11.53.58.png"/>
          <p:cNvPicPr>
            <a:picLocks noChangeAspect="1"/>
          </p:cNvPicPr>
          <p:nvPr/>
        </p:nvPicPr>
        <p:blipFill>
          <a:blip r:embed="rId2">
            <a:extLst/>
          </a:blip>
          <a:stretch>
            <a:fillRect/>
          </a:stretch>
        </p:blipFill>
        <p:spPr>
          <a:xfrm>
            <a:off x="842040" y="1545918"/>
            <a:ext cx="7827727" cy="6171613"/>
          </a:xfrm>
          <a:prstGeom prst="rect">
            <a:avLst/>
          </a:prstGeom>
          <a:ln w="12700">
            <a:miter lim="400000"/>
          </a:ln>
        </p:spPr>
      </p:pic>
      <p:pic>
        <p:nvPicPr>
          <p:cNvPr id="70" name="qletlogo_tr.png" descr="qletlogo_tr.png"/>
          <p:cNvPicPr>
            <a:picLocks noChangeAspect="1"/>
          </p:cNvPicPr>
          <p:nvPr/>
        </p:nvPicPr>
        <p:blipFill>
          <a:blip r:embed="rId3">
            <a:extLst/>
          </a:blip>
          <a:stretch>
            <a:fillRect/>
          </a:stretch>
        </p:blipFill>
        <p:spPr>
          <a:xfrm>
            <a:off x="9945992" y="5482814"/>
            <a:ext cx="1021558" cy="1058841"/>
          </a:xfrm>
          <a:prstGeom prst="rect">
            <a:avLst/>
          </a:prstGeom>
          <a:ln w="12700">
            <a:miter lim="400000"/>
          </a:ln>
        </p:spPr>
      </p:pic>
      <p:pic>
        <p:nvPicPr>
          <p:cNvPr id="71" name="RDC_Logo_ohne_serifen_rgb2.png" descr="RDC_Logo_ohne_serifen_rgb2.png"/>
          <p:cNvPicPr>
            <a:picLocks noChangeAspect="1"/>
          </p:cNvPicPr>
          <p:nvPr/>
        </p:nvPicPr>
        <p:blipFill>
          <a:blip r:embed="rId4">
            <a:extLst/>
          </a:blip>
          <a:stretch>
            <a:fillRect/>
          </a:stretch>
        </p:blipFill>
        <p:spPr>
          <a:xfrm>
            <a:off x="9580867" y="6151305"/>
            <a:ext cx="1860155" cy="175087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hecker dir="horz"/>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Text Classification"/>
          <p:cNvSpPr txBox="1"/>
          <p:nvPr>
            <p:ph type="body" idx="13"/>
          </p:nvPr>
        </p:nvSpPr>
        <p:spPr>
          <a:xfrm>
            <a:off x="768508" y="690715"/>
            <a:ext cx="11467783" cy="609855"/>
          </a:xfrm>
          <a:prstGeom prst="rect">
            <a:avLst/>
          </a:prstGeom>
        </p:spPr>
        <p:txBody>
          <a:bodyPr/>
          <a:lstStyle/>
          <a:p>
            <a:pPr/>
            <a:r>
              <a:t>Text Classification</a:t>
            </a:r>
          </a:p>
        </p:txBody>
      </p:sp>
      <p:sp>
        <p:nvSpPr>
          <p:cNvPr id="171" name="Modern text mining…"/>
          <p:cNvSpPr txBox="1"/>
          <p:nvPr/>
        </p:nvSpPr>
        <p:spPr>
          <a:xfrm>
            <a:off x="717708" y="2255404"/>
            <a:ext cx="11467783" cy="43384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44500" indent="-444500">
              <a:lnSpc>
                <a:spcPct val="150000"/>
              </a:lnSpc>
              <a:buClr>
                <a:srgbClr val="535353"/>
              </a:buClr>
              <a:buSzPct val="80000"/>
              <a:buChar char="๏"/>
            </a:pPr>
            <a:r>
              <a:t>Modern text mining</a:t>
            </a:r>
          </a:p>
          <a:p>
            <a:pPr lvl="1" marL="860286" indent="-339586">
              <a:lnSpc>
                <a:spcPct val="120000"/>
              </a:lnSpc>
              <a:buClr>
                <a:srgbClr val="535353"/>
              </a:buClr>
              <a:buSzPct val="82000"/>
              <a:buChar char="•"/>
              <a:defRPr sz="2500"/>
            </a:pPr>
            <a:r>
              <a:t>Reading and understanding </a:t>
            </a:r>
          </a:p>
          <a:p>
            <a:pPr lvl="1" marL="860286" indent="-339586">
              <a:lnSpc>
                <a:spcPct val="120000"/>
              </a:lnSpc>
              <a:buClr>
                <a:srgbClr val="535353"/>
              </a:buClr>
              <a:buSzPct val="82000"/>
              <a:buChar char="•"/>
              <a:defRPr sz="2500"/>
            </a:pPr>
            <a:r>
              <a:t>Opinions into categories</a:t>
            </a:r>
          </a:p>
          <a:p>
            <a:pPr lvl="1" marL="860286" indent="-339586">
              <a:lnSpc>
                <a:spcPct val="120000"/>
              </a:lnSpc>
              <a:buClr>
                <a:srgbClr val="535353"/>
              </a:buClr>
              <a:buSzPct val="82000"/>
              <a:buChar char="•"/>
              <a:defRPr sz="2500"/>
            </a:pPr>
            <a:r>
              <a:t>Commercial applications</a:t>
            </a:r>
          </a:p>
          <a:p>
            <a:pPr>
              <a:lnSpc>
                <a:spcPct val="120000"/>
              </a:lnSpc>
              <a:defRPr sz="2500"/>
            </a:pPr>
            <a:endParaRPr sz="1200"/>
          </a:p>
          <a:p>
            <a:pPr marL="444500" indent="-444500">
              <a:lnSpc>
                <a:spcPct val="150000"/>
              </a:lnSpc>
              <a:buClr>
                <a:srgbClr val="535353"/>
              </a:buClr>
              <a:buSzPct val="80000"/>
              <a:buChar char="๏"/>
            </a:pPr>
            <a:r>
              <a:t>Sentiment extraction</a:t>
            </a:r>
          </a:p>
          <a:p>
            <a:pPr lvl="1" marL="860286" indent="-339586">
              <a:lnSpc>
                <a:spcPct val="120000"/>
              </a:lnSpc>
              <a:buClr>
                <a:srgbClr val="535353"/>
              </a:buClr>
              <a:buSzPct val="82000"/>
              <a:buChar char="•"/>
              <a:defRPr sz="2500"/>
            </a:pPr>
            <a:r>
              <a:t>Opinion Lexicon (BL), Hu and Liu (2004)</a:t>
            </a:r>
          </a:p>
          <a:p>
            <a:pPr lvl="1" marL="860286" indent="-339586">
              <a:lnSpc>
                <a:spcPct val="120000"/>
              </a:lnSpc>
              <a:buClr>
                <a:srgbClr val="535353"/>
              </a:buClr>
              <a:buSzPct val="82000"/>
              <a:buChar char="•"/>
              <a:defRPr sz="2500"/>
            </a:pPr>
            <a:r>
              <a:t>Multi-Perspective Question Answering Subjectivity Lexicon (MPQA), Wilson et al. (2005)</a:t>
            </a:r>
          </a:p>
        </p:txBody>
      </p:sp>
      <p:sp>
        <p:nvSpPr>
          <p:cNvPr id="172"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Bayes classifier"/>
          <p:cNvSpPr txBox="1"/>
          <p:nvPr>
            <p:ph type="body" idx="13"/>
          </p:nvPr>
        </p:nvSpPr>
        <p:spPr>
          <a:xfrm>
            <a:off x="768508" y="690715"/>
            <a:ext cx="11467783" cy="609855"/>
          </a:xfrm>
          <a:prstGeom prst="rect">
            <a:avLst/>
          </a:prstGeom>
        </p:spPr>
        <p:txBody>
          <a:bodyPr/>
          <a:lstStyle/>
          <a:p>
            <a:pPr/>
            <a:r>
              <a:t>Bayes classifier</a:t>
            </a:r>
          </a:p>
        </p:txBody>
      </p:sp>
      <p:sp>
        <p:nvSpPr>
          <p:cNvPr id="175" name="Logic…"/>
          <p:cNvSpPr txBox="1"/>
          <p:nvPr/>
        </p:nvSpPr>
        <p:spPr>
          <a:xfrm>
            <a:off x="717708" y="1518804"/>
            <a:ext cx="11467783" cy="41080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44500" indent="-444500">
              <a:lnSpc>
                <a:spcPct val="150000"/>
              </a:lnSpc>
              <a:buClr>
                <a:srgbClr val="535353"/>
              </a:buClr>
              <a:buSzPct val="80000"/>
              <a:buChar char="๏"/>
            </a:pPr>
            <a:r>
              <a:t>Logic</a:t>
            </a:r>
          </a:p>
          <a:p>
            <a:pPr lvl="1" marL="860286" indent="-339586">
              <a:lnSpc>
                <a:spcPct val="120000"/>
              </a:lnSpc>
              <a:buClr>
                <a:srgbClr val="535353"/>
              </a:buClr>
              <a:buSzPct val="82000"/>
              <a:buChar char="•"/>
              <a:defRPr sz="2500"/>
            </a:pPr>
            <a:r>
              <a:t>use training data to define the prior probabilities of the classification</a:t>
            </a:r>
          </a:p>
          <a:p>
            <a:pPr>
              <a:lnSpc>
                <a:spcPct val="120000"/>
              </a:lnSpc>
              <a:defRPr sz="2500"/>
            </a:pPr>
            <a:endParaRPr sz="1200"/>
          </a:p>
          <a:p>
            <a:pPr marL="444500" indent="-444500">
              <a:lnSpc>
                <a:spcPct val="150000"/>
              </a:lnSpc>
              <a:buClr>
                <a:srgbClr val="535353"/>
              </a:buClr>
              <a:buSzPct val="80000"/>
              <a:buChar char="๏"/>
            </a:pPr>
            <a:r>
              <a:t>Approach</a:t>
            </a:r>
          </a:p>
          <a:p>
            <a:pPr lvl="1" marL="860286" indent="-339586">
              <a:lnSpc>
                <a:spcPct val="120000"/>
              </a:lnSpc>
              <a:buClr>
                <a:srgbClr val="535353"/>
              </a:buClr>
              <a:buSzPct val="82000"/>
              <a:buChar char="•"/>
              <a:defRPr sz="2500"/>
            </a:pPr>
            <a:r>
              <a:t>These priors are used with additional cases to determine the classification of these cases</a:t>
            </a:r>
          </a:p>
          <a:p>
            <a:pPr marL="444500" indent="-444500">
              <a:lnSpc>
                <a:spcPct val="150000"/>
              </a:lnSpc>
              <a:buClr>
                <a:srgbClr val="535353"/>
              </a:buClr>
              <a:buSzPct val="80000"/>
              <a:buChar char="๏"/>
            </a:pPr>
            <a:r>
              <a:t>In practice</a:t>
            </a:r>
          </a:p>
          <a:p>
            <a:pPr lvl="1" marL="860286" indent="-339586">
              <a:lnSpc>
                <a:spcPct val="120000"/>
              </a:lnSpc>
              <a:buClr>
                <a:srgbClr val="535353"/>
              </a:buClr>
              <a:buSzPct val="82000"/>
              <a:buChar char="•"/>
              <a:defRPr sz="2500"/>
            </a:pPr>
            <a:r>
              <a:t>This is how a spam filters work</a:t>
            </a:r>
          </a:p>
        </p:txBody>
      </p:sp>
      <p:grpSp>
        <p:nvGrpSpPr>
          <p:cNvPr id="190" name="Gruppieren"/>
          <p:cNvGrpSpPr/>
          <p:nvPr/>
        </p:nvGrpSpPr>
        <p:grpSpPr>
          <a:xfrm>
            <a:off x="3172397" y="4490396"/>
            <a:ext cx="8451703" cy="4091294"/>
            <a:chOff x="0" y="0"/>
            <a:chExt cx="8451702" cy="4091293"/>
          </a:xfrm>
        </p:grpSpPr>
        <p:sp>
          <p:nvSpPr>
            <p:cNvPr id="176" name="Linie"/>
            <p:cNvSpPr/>
            <p:nvPr/>
          </p:nvSpPr>
          <p:spPr>
            <a:xfrm flipH="1">
              <a:off x="892778" y="2286603"/>
              <a:ext cx="1053127" cy="589438"/>
            </a:xfrm>
            <a:prstGeom prst="line">
              <a:avLst/>
            </a:prstGeom>
            <a:noFill/>
            <a:ln w="25400" cap="flat">
              <a:solidFill>
                <a:srgbClr val="5A5F5E"/>
              </a:solidFill>
              <a:prstDash val="solid"/>
              <a:miter lim="400000"/>
              <a:tailEnd type="stealth" w="med" len="med"/>
            </a:ln>
            <a:effectLst/>
          </p:spPr>
          <p:txBody>
            <a:bodyPr wrap="square" lIns="50800" tIns="50800" rIns="50800" bIns="50800" numCol="1" anchor="ctr">
              <a:noAutofit/>
            </a:bodyPr>
            <a:lstStyle/>
            <a:p>
              <a:pPr/>
            </a:p>
          </p:txBody>
        </p:sp>
        <p:sp>
          <p:nvSpPr>
            <p:cNvPr id="177" name="Prior probability of a word belonging to a class c…"/>
            <p:cNvSpPr txBox="1"/>
            <p:nvPr/>
          </p:nvSpPr>
          <p:spPr>
            <a:xfrm>
              <a:off x="0" y="2903044"/>
              <a:ext cx="3816010" cy="1187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defTabSz="449833">
                <a:defRPr sz="2309"/>
              </a:pPr>
              <a:r>
                <a:t>Prior probability of a word belonging to a class c</a:t>
              </a:r>
            </a:p>
            <a:p>
              <a:pPr defTabSz="449833">
                <a:defRPr sz="2309"/>
              </a:pPr>
              <a:r>
                <a:t>(e.g. bullish/bearish/neutral)</a:t>
              </a:r>
            </a:p>
          </p:txBody>
        </p:sp>
        <p:sp>
          <p:nvSpPr>
            <p:cNvPr id="178" name="Linie"/>
            <p:cNvSpPr/>
            <p:nvPr/>
          </p:nvSpPr>
          <p:spPr>
            <a:xfrm flipV="1">
              <a:off x="4388453" y="881792"/>
              <a:ext cx="476656" cy="602664"/>
            </a:xfrm>
            <a:prstGeom prst="line">
              <a:avLst/>
            </a:prstGeom>
            <a:noFill/>
            <a:ln w="25400" cap="flat">
              <a:solidFill>
                <a:srgbClr val="5A5F5E"/>
              </a:solidFill>
              <a:prstDash val="solid"/>
              <a:miter lim="400000"/>
              <a:tailEnd type="stealth" w="med" len="med"/>
            </a:ln>
            <a:effectLst/>
          </p:spPr>
          <p:txBody>
            <a:bodyPr wrap="square" lIns="50800" tIns="50800" rIns="50800" bIns="50800" numCol="1" anchor="ctr">
              <a:noAutofit/>
            </a:bodyPr>
            <a:lstStyle/>
            <a:p>
              <a:pPr/>
            </a:p>
          </p:txBody>
        </p:sp>
        <p:sp>
          <p:nvSpPr>
            <p:cNvPr id="179" name="Number of times a word t appears in category c"/>
            <p:cNvSpPr txBox="1"/>
            <p:nvPr/>
          </p:nvSpPr>
          <p:spPr>
            <a:xfrm>
              <a:off x="4931491" y="0"/>
              <a:ext cx="2895601" cy="11717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449833">
                <a:defRPr sz="2309"/>
              </a:lvl1pPr>
            </a:lstStyle>
            <a:p>
              <a:pPr/>
              <a:r>
                <a:t>Number of times a word t appears in category c</a:t>
              </a:r>
            </a:p>
          </p:txBody>
        </p:sp>
        <p:sp>
          <p:nvSpPr>
            <p:cNvPr id="180" name="Total number of words in the training data in class c"/>
            <p:cNvSpPr txBox="1"/>
            <p:nvPr/>
          </p:nvSpPr>
          <p:spPr>
            <a:xfrm>
              <a:off x="4682347" y="3275182"/>
              <a:ext cx="3671003" cy="816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449833">
                <a:defRPr sz="2309"/>
              </a:lvl1pPr>
            </a:lstStyle>
            <a:p>
              <a:pPr/>
              <a:r>
                <a:t>Total number of words in the training data in class c</a:t>
              </a:r>
            </a:p>
          </p:txBody>
        </p:sp>
        <p:sp>
          <p:nvSpPr>
            <p:cNvPr id="181" name="Linie"/>
            <p:cNvSpPr/>
            <p:nvPr/>
          </p:nvSpPr>
          <p:spPr>
            <a:xfrm>
              <a:off x="4610485" y="2902118"/>
              <a:ext cx="646749" cy="499055"/>
            </a:xfrm>
            <a:prstGeom prst="line">
              <a:avLst/>
            </a:prstGeom>
            <a:noFill/>
            <a:ln w="25400" cap="flat">
              <a:solidFill>
                <a:srgbClr val="5A5F5E"/>
              </a:solidFill>
              <a:prstDash val="solid"/>
              <a:miter lim="400000"/>
              <a:tailEnd type="stealth" w="med" len="med"/>
            </a:ln>
            <a:effectLst/>
          </p:spPr>
          <p:txBody>
            <a:bodyPr wrap="square" lIns="50800" tIns="50800" rIns="50800" bIns="50800" numCol="1" anchor="ctr">
              <a:noAutofit/>
            </a:bodyPr>
            <a:lstStyle/>
            <a:p>
              <a:pPr/>
            </a:p>
          </p:txBody>
        </p:sp>
        <p:sp>
          <p:nvSpPr>
            <p:cNvPr id="182" name="Abgerundetes Rechteck"/>
            <p:cNvSpPr/>
            <p:nvPr/>
          </p:nvSpPr>
          <p:spPr>
            <a:xfrm>
              <a:off x="2009521" y="1810854"/>
              <a:ext cx="1379460" cy="803412"/>
            </a:xfrm>
            <a:prstGeom prst="roundRect">
              <a:avLst>
                <a:gd name="adj" fmla="val 23039"/>
              </a:avLst>
            </a:prstGeom>
            <a:noFill/>
            <a:ln w="12700" cap="flat">
              <a:solidFill>
                <a:srgbClr val="001F67"/>
              </a:solidFill>
              <a:prstDash val="solid"/>
              <a:miter lim="400000"/>
            </a:ln>
            <a:effectLst/>
          </p:spPr>
          <p:txBody>
            <a:bodyPr wrap="square" lIns="50800" tIns="50800" rIns="50800" bIns="50800" numCol="1" anchor="ctr">
              <a:noAutofit/>
            </a:bodyPr>
            <a:lstStyle/>
            <a:p>
              <a:pPr/>
            </a:p>
          </p:txBody>
        </p:sp>
        <p:sp>
          <p:nvSpPr>
            <p:cNvPr id="183" name="Abgerundetes Rechteck"/>
            <p:cNvSpPr/>
            <p:nvPr/>
          </p:nvSpPr>
          <p:spPr>
            <a:xfrm>
              <a:off x="3911986" y="1614883"/>
              <a:ext cx="1093236" cy="597155"/>
            </a:xfrm>
            <a:prstGeom prst="roundRect">
              <a:avLst>
                <a:gd name="adj" fmla="val 31901"/>
              </a:avLst>
            </a:prstGeom>
            <a:noFill/>
            <a:ln w="12700" cap="flat">
              <a:solidFill>
                <a:srgbClr val="001F67"/>
              </a:solidFill>
              <a:prstDash val="solid"/>
              <a:miter lim="400000"/>
            </a:ln>
            <a:effectLst/>
          </p:spPr>
          <p:txBody>
            <a:bodyPr wrap="square" lIns="50800" tIns="50800" rIns="50800" bIns="50800" numCol="1" anchor="ctr">
              <a:noAutofit/>
            </a:bodyPr>
            <a:lstStyle/>
            <a:p>
              <a:pPr/>
            </a:p>
          </p:txBody>
        </p:sp>
        <p:sp>
          <p:nvSpPr>
            <p:cNvPr id="184" name="Abgerundetes Rechteck"/>
            <p:cNvSpPr/>
            <p:nvPr/>
          </p:nvSpPr>
          <p:spPr>
            <a:xfrm>
              <a:off x="3950086" y="2247750"/>
              <a:ext cx="907592" cy="587873"/>
            </a:xfrm>
            <a:prstGeom prst="roundRect">
              <a:avLst>
                <a:gd name="adj" fmla="val 32405"/>
              </a:avLst>
            </a:prstGeom>
            <a:noFill/>
            <a:ln w="12700" cap="flat">
              <a:solidFill>
                <a:srgbClr val="001F67"/>
              </a:solidFill>
              <a:prstDash val="solid"/>
              <a:miter lim="400000"/>
            </a:ln>
            <a:effectLst/>
          </p:spPr>
          <p:txBody>
            <a:bodyPr wrap="square" lIns="50800" tIns="50800" rIns="50800" bIns="50800" numCol="1" anchor="ctr">
              <a:noAutofit/>
            </a:bodyPr>
            <a:lstStyle/>
            <a:p>
              <a:pPr/>
            </a:p>
          </p:txBody>
        </p:sp>
        <p:sp>
          <p:nvSpPr>
            <p:cNvPr id="185" name="Abgerundetes Rechteck"/>
            <p:cNvSpPr/>
            <p:nvPr/>
          </p:nvSpPr>
          <p:spPr>
            <a:xfrm>
              <a:off x="5205183" y="2232664"/>
              <a:ext cx="474424" cy="577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1719" y="21600"/>
                    <a:pt x="13327" y="21600"/>
                    <a:pt x="14819" y="21387"/>
                  </a:cubicBezTo>
                  <a:cubicBezTo>
                    <a:pt x="18108" y="20843"/>
                    <a:pt x="20679" y="18732"/>
                    <a:pt x="21341" y="16030"/>
                  </a:cubicBezTo>
                  <a:cubicBezTo>
                    <a:pt x="21600" y="14804"/>
                    <a:pt x="21600" y="13484"/>
                    <a:pt x="21600" y="12729"/>
                  </a:cubicBezTo>
                  <a:lnTo>
                    <a:pt x="21600" y="8871"/>
                  </a:lnTo>
                  <a:cubicBezTo>
                    <a:pt x="21600" y="8116"/>
                    <a:pt x="21600" y="6796"/>
                    <a:pt x="21341" y="5570"/>
                  </a:cubicBezTo>
                  <a:cubicBezTo>
                    <a:pt x="20679" y="2868"/>
                    <a:pt x="18108" y="757"/>
                    <a:pt x="14819" y="213"/>
                  </a:cubicBezTo>
                  <a:cubicBezTo>
                    <a:pt x="13327" y="0"/>
                    <a:pt x="11719" y="0"/>
                    <a:pt x="10800" y="0"/>
                  </a:cubicBezTo>
                  <a:cubicBezTo>
                    <a:pt x="9881" y="0"/>
                    <a:pt x="8273" y="0"/>
                    <a:pt x="6781" y="213"/>
                  </a:cubicBezTo>
                  <a:cubicBezTo>
                    <a:pt x="3492" y="757"/>
                    <a:pt x="921" y="2868"/>
                    <a:pt x="259" y="5570"/>
                  </a:cubicBezTo>
                  <a:cubicBezTo>
                    <a:pt x="0" y="6796"/>
                    <a:pt x="0" y="8116"/>
                    <a:pt x="0" y="8871"/>
                  </a:cubicBezTo>
                  <a:lnTo>
                    <a:pt x="0" y="12729"/>
                  </a:lnTo>
                  <a:cubicBezTo>
                    <a:pt x="0" y="13484"/>
                    <a:pt x="0" y="14804"/>
                    <a:pt x="259" y="16030"/>
                  </a:cubicBezTo>
                  <a:cubicBezTo>
                    <a:pt x="921" y="18732"/>
                    <a:pt x="3492" y="20843"/>
                    <a:pt x="6781" y="21387"/>
                  </a:cubicBezTo>
                  <a:cubicBezTo>
                    <a:pt x="8273" y="21600"/>
                    <a:pt x="9881" y="21600"/>
                    <a:pt x="10800" y="21600"/>
                  </a:cubicBezTo>
                  <a:close/>
                </a:path>
              </a:pathLst>
            </a:custGeom>
            <a:noFill/>
            <a:ln w="12700" cap="flat">
              <a:solidFill>
                <a:srgbClr val="001F67"/>
              </a:solidFill>
              <a:prstDash val="solid"/>
              <a:miter lim="400000"/>
            </a:ln>
            <a:effectLst/>
          </p:spPr>
          <p:txBody>
            <a:bodyPr wrap="square" lIns="50800" tIns="50800" rIns="50800" bIns="50800" numCol="1" anchor="ctr">
              <a:noAutofit/>
            </a:bodyPr>
            <a:lstStyle/>
            <a:p>
              <a:pPr/>
            </a:p>
          </p:txBody>
        </p:sp>
        <p:sp>
          <p:nvSpPr>
            <p:cNvPr id="186" name="Linie"/>
            <p:cNvSpPr/>
            <p:nvPr/>
          </p:nvSpPr>
          <p:spPr>
            <a:xfrm flipV="1">
              <a:off x="5698115" y="2067148"/>
              <a:ext cx="487938" cy="440520"/>
            </a:xfrm>
            <a:prstGeom prst="line">
              <a:avLst/>
            </a:prstGeom>
            <a:noFill/>
            <a:ln w="25400" cap="flat">
              <a:solidFill>
                <a:srgbClr val="5A5F5E"/>
              </a:solidFill>
              <a:prstDash val="solid"/>
              <a:miter lim="400000"/>
              <a:tailEnd type="stealth" w="med" len="med"/>
            </a:ln>
            <a:effectLst/>
          </p:spPr>
          <p:txBody>
            <a:bodyPr wrap="square" lIns="50800" tIns="50800" rIns="50800" bIns="50800" numCol="1" anchor="ctr">
              <a:noAutofit/>
            </a:bodyPr>
            <a:lstStyle/>
            <a:p>
              <a:pPr/>
            </a:p>
          </p:txBody>
        </p:sp>
        <p:sp>
          <p:nvSpPr>
            <p:cNvPr id="187" name="Rechteck"/>
            <p:cNvSpPr txBox="1"/>
            <p:nvPr/>
          </p:nvSpPr>
          <p:spPr>
            <a:xfrm>
              <a:off x="6041274" y="1281646"/>
              <a:ext cx="2410429" cy="167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p>
          </p:txBody>
        </p:sp>
        <p:sp>
          <p:nvSpPr>
            <p:cNvPr id="188" name="number of terms in the data"/>
            <p:cNvSpPr txBox="1"/>
            <p:nvPr/>
          </p:nvSpPr>
          <p:spPr>
            <a:xfrm>
              <a:off x="6153001" y="1294791"/>
              <a:ext cx="2235201" cy="1462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r>
                <a:t>number of terms in the data</a:t>
              </a:r>
            </a:p>
          </p:txBody>
        </p:sp>
        <p:pic>
          <p:nvPicPr>
            <p:cNvPr id="189" name="imageedit_3_8209497127.png" descr="imageedit_3_8209497127.png"/>
            <p:cNvPicPr>
              <a:picLocks noChangeAspect="1"/>
            </p:cNvPicPr>
            <p:nvPr/>
          </p:nvPicPr>
          <p:blipFill>
            <a:blip r:embed="rId2">
              <a:extLst/>
            </a:blip>
            <a:stretch>
              <a:fillRect/>
            </a:stretch>
          </p:blipFill>
          <p:spPr>
            <a:xfrm>
              <a:off x="2058197" y="1570974"/>
              <a:ext cx="4252666" cy="1350053"/>
            </a:xfrm>
            <a:prstGeom prst="rect">
              <a:avLst/>
            </a:prstGeom>
            <a:ln w="12700" cap="flat">
              <a:noFill/>
              <a:miter lim="400000"/>
            </a:ln>
            <a:effectLst/>
          </p:spPr>
        </p:pic>
      </p:grpSp>
      <p:sp>
        <p:nvSpPr>
          <p:cNvPr id="191"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Bayes classifier"/>
          <p:cNvSpPr txBox="1"/>
          <p:nvPr>
            <p:ph type="body" idx="13"/>
          </p:nvPr>
        </p:nvSpPr>
        <p:spPr>
          <a:xfrm>
            <a:off x="768508" y="690715"/>
            <a:ext cx="11467783" cy="609855"/>
          </a:xfrm>
          <a:prstGeom prst="rect">
            <a:avLst/>
          </a:prstGeom>
        </p:spPr>
        <p:txBody>
          <a:bodyPr/>
          <a:lstStyle/>
          <a:p>
            <a:pPr/>
            <a:r>
              <a:t>Bayes classifier</a:t>
            </a:r>
          </a:p>
        </p:txBody>
      </p:sp>
      <p:sp>
        <p:nvSpPr>
          <p:cNvPr id="194" name="The probability of seeing a given document in each category is given by the following multinomial probability:…"/>
          <p:cNvSpPr txBox="1"/>
          <p:nvPr/>
        </p:nvSpPr>
        <p:spPr>
          <a:xfrm>
            <a:off x="717708" y="1518804"/>
            <a:ext cx="11467783" cy="68054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44500" indent="-444500">
              <a:lnSpc>
                <a:spcPct val="150000"/>
              </a:lnSpc>
              <a:buClr>
                <a:srgbClr val="535353"/>
              </a:buClr>
              <a:buSzPct val="80000"/>
              <a:buChar char="๏"/>
            </a:pPr>
            <a:r>
              <a:t>The probability of seeing a given document in each category is given by the following multinomial probability:</a:t>
            </a:r>
          </a:p>
          <a:p>
            <a:pPr>
              <a:lnSpc>
                <a:spcPct val="120000"/>
              </a:lnSpc>
              <a:defRPr sz="2500"/>
            </a:pPr>
          </a:p>
          <a:p>
            <a:pPr>
              <a:lnSpc>
                <a:spcPct val="120000"/>
              </a:lnSpc>
              <a:defRPr sz="2500"/>
            </a:pPr>
          </a:p>
          <a:p>
            <a:pPr>
              <a:lnSpc>
                <a:spcPct val="120000"/>
              </a:lnSpc>
              <a:defRPr sz="700"/>
            </a:pPr>
          </a:p>
          <a:p>
            <a:pPr lvl="1" marL="860286" indent="-339586">
              <a:lnSpc>
                <a:spcPct val="120000"/>
              </a:lnSpc>
              <a:buClr>
                <a:srgbClr val="535353"/>
              </a:buClr>
              <a:buSzPct val="82000"/>
              <a:buChar char="•"/>
              <a:defRPr sz="2500"/>
            </a:pPr>
            <a:r>
              <a:t>where        is the number of words in the document, and         is the number of occurrences of word    in the same document    . These          are the prior probabilities in the Bayes classifier, compute the posterior probabilities using documents from the test data.    </a:t>
            </a:r>
          </a:p>
          <a:p>
            <a:pPr>
              <a:lnSpc>
                <a:spcPct val="120000"/>
              </a:lnSpc>
              <a:defRPr sz="2500"/>
            </a:pPr>
            <a:endParaRPr sz="1200"/>
          </a:p>
          <a:p>
            <a:pPr marL="444500" indent="-444500">
              <a:lnSpc>
                <a:spcPct val="150000"/>
              </a:lnSpc>
              <a:buClr>
                <a:srgbClr val="535353"/>
              </a:buClr>
              <a:buSzPct val="80000"/>
              <a:buChar char="๏"/>
            </a:pPr>
            <a:r>
              <a:t>The probabilities are computed for each document in test data as follows:</a:t>
            </a:r>
          </a:p>
          <a:p>
            <a:pPr>
              <a:lnSpc>
                <a:spcPct val="120000"/>
              </a:lnSpc>
              <a:defRPr sz="2500"/>
            </a:pPr>
          </a:p>
        </p:txBody>
      </p:sp>
      <p:sp>
        <p:nvSpPr>
          <p:cNvPr id="195"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pic>
        <p:nvPicPr>
          <p:cNvPr id="196" name="imageedit_1_7882491506.png" descr="imageedit_1_7882491506.png"/>
          <p:cNvPicPr>
            <a:picLocks noChangeAspect="1"/>
          </p:cNvPicPr>
          <p:nvPr/>
        </p:nvPicPr>
        <p:blipFill>
          <a:blip r:embed="rId2">
            <a:extLst/>
          </a:blip>
          <a:stretch>
            <a:fillRect/>
          </a:stretch>
        </p:blipFill>
        <p:spPr>
          <a:xfrm>
            <a:off x="1982059" y="2663825"/>
            <a:ext cx="8938981" cy="1075472"/>
          </a:xfrm>
          <a:prstGeom prst="rect">
            <a:avLst/>
          </a:prstGeom>
          <a:ln w="12700">
            <a:miter lim="400000"/>
          </a:ln>
        </p:spPr>
      </p:pic>
      <p:pic>
        <p:nvPicPr>
          <p:cNvPr id="197" name="Screen Shot 2016-12-16 at 10.43.45.png" descr="Screen Shot 2016-12-16 at 10.43.45.png"/>
          <p:cNvPicPr>
            <a:picLocks noChangeAspect="1"/>
          </p:cNvPicPr>
          <p:nvPr/>
        </p:nvPicPr>
        <p:blipFill>
          <a:blip r:embed="rId3">
            <a:extLst/>
          </a:blip>
          <a:srcRect l="13894" t="18858" r="4594" b="0"/>
          <a:stretch>
            <a:fillRect/>
          </a:stretch>
        </p:blipFill>
        <p:spPr>
          <a:xfrm>
            <a:off x="2514533" y="4013464"/>
            <a:ext cx="607627" cy="322601"/>
          </a:xfrm>
          <a:prstGeom prst="rect">
            <a:avLst/>
          </a:prstGeom>
          <a:ln w="12700">
            <a:miter lim="400000"/>
          </a:ln>
        </p:spPr>
      </p:pic>
      <p:pic>
        <p:nvPicPr>
          <p:cNvPr id="198" name="Screen Shot 2016-12-16 at 10.44.51.png" descr="Screen Shot 2016-12-16 at 10.44.51.png"/>
          <p:cNvPicPr>
            <a:picLocks noChangeAspect="1"/>
          </p:cNvPicPr>
          <p:nvPr/>
        </p:nvPicPr>
        <p:blipFill>
          <a:blip r:embed="rId4">
            <a:extLst/>
          </a:blip>
          <a:stretch>
            <a:fillRect/>
          </a:stretch>
        </p:blipFill>
        <p:spPr>
          <a:xfrm>
            <a:off x="9318426" y="4006201"/>
            <a:ext cx="787242" cy="359094"/>
          </a:xfrm>
          <a:prstGeom prst="rect">
            <a:avLst/>
          </a:prstGeom>
          <a:ln w="12700">
            <a:miter lim="400000"/>
          </a:ln>
        </p:spPr>
      </p:pic>
      <p:pic>
        <p:nvPicPr>
          <p:cNvPr id="199" name="Screen Shot 2016-12-16 at 10.44.55.png" descr="Screen Shot 2016-12-16 at 10.44.55.png"/>
          <p:cNvPicPr>
            <a:picLocks noChangeAspect="1"/>
          </p:cNvPicPr>
          <p:nvPr/>
        </p:nvPicPr>
        <p:blipFill>
          <a:blip r:embed="rId5">
            <a:extLst/>
          </a:blip>
          <a:stretch>
            <a:fillRect/>
          </a:stretch>
        </p:blipFill>
        <p:spPr>
          <a:xfrm>
            <a:off x="4816673" y="4466960"/>
            <a:ext cx="325180" cy="369523"/>
          </a:xfrm>
          <a:prstGeom prst="rect">
            <a:avLst/>
          </a:prstGeom>
          <a:ln w="12700">
            <a:miter lim="400000"/>
          </a:ln>
        </p:spPr>
      </p:pic>
      <p:pic>
        <p:nvPicPr>
          <p:cNvPr id="200" name="Screen Shot 2016-12-16 at 10.45.00.png" descr="Screen Shot 2016-12-16 at 10.45.00.png"/>
          <p:cNvPicPr>
            <a:picLocks noChangeAspect="1"/>
          </p:cNvPicPr>
          <p:nvPr/>
        </p:nvPicPr>
        <p:blipFill>
          <a:blip r:embed="rId6">
            <a:extLst/>
          </a:blip>
          <a:stretch>
            <a:fillRect/>
          </a:stretch>
        </p:blipFill>
        <p:spPr>
          <a:xfrm>
            <a:off x="8209690" y="4455530"/>
            <a:ext cx="224972" cy="314961"/>
          </a:xfrm>
          <a:prstGeom prst="rect">
            <a:avLst/>
          </a:prstGeom>
          <a:ln w="12700">
            <a:miter lim="400000"/>
          </a:ln>
        </p:spPr>
      </p:pic>
      <p:pic>
        <p:nvPicPr>
          <p:cNvPr id="201" name="Screen Shot 2016-12-16 at 10.45.06.png" descr="Screen Shot 2016-12-16 at 10.45.06.png"/>
          <p:cNvPicPr>
            <a:picLocks noChangeAspect="1"/>
          </p:cNvPicPr>
          <p:nvPr/>
        </p:nvPicPr>
        <p:blipFill>
          <a:blip r:embed="rId7">
            <a:extLst/>
          </a:blip>
          <a:stretch>
            <a:fillRect/>
          </a:stretch>
        </p:blipFill>
        <p:spPr>
          <a:xfrm>
            <a:off x="9592468" y="4450498"/>
            <a:ext cx="787243" cy="369523"/>
          </a:xfrm>
          <a:prstGeom prst="rect">
            <a:avLst/>
          </a:prstGeom>
          <a:ln w="12700">
            <a:miter lim="400000"/>
          </a:ln>
        </p:spPr>
      </p:pic>
      <p:pic>
        <p:nvPicPr>
          <p:cNvPr id="202" name="imageedit_3_8133319303.png" descr="imageedit_3_8133319303.png"/>
          <p:cNvPicPr>
            <a:picLocks noChangeAspect="1"/>
          </p:cNvPicPr>
          <p:nvPr/>
        </p:nvPicPr>
        <p:blipFill>
          <a:blip r:embed="rId8">
            <a:extLst/>
          </a:blip>
          <a:stretch>
            <a:fillRect/>
          </a:stretch>
        </p:blipFill>
        <p:spPr>
          <a:xfrm>
            <a:off x="1707356" y="7213216"/>
            <a:ext cx="6337691" cy="10001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Bayes Classifier applied"/>
          <p:cNvSpPr txBox="1"/>
          <p:nvPr>
            <p:ph type="body" idx="13"/>
          </p:nvPr>
        </p:nvSpPr>
        <p:spPr>
          <a:xfrm>
            <a:off x="768508" y="762000"/>
            <a:ext cx="11467783" cy="609855"/>
          </a:xfrm>
          <a:prstGeom prst="rect">
            <a:avLst/>
          </a:prstGeom>
        </p:spPr>
        <p:txBody>
          <a:bodyPr/>
          <a:lstStyle/>
          <a:p>
            <a:pPr/>
            <a:r>
              <a:t>Bayes Classifier applied</a:t>
            </a:r>
          </a:p>
        </p:txBody>
      </p:sp>
      <p:sp>
        <p:nvSpPr>
          <p:cNvPr id="205" name="Step 1: Create lexicon, n(c) = 6"/>
          <p:cNvSpPr txBox="1"/>
          <p:nvPr/>
        </p:nvSpPr>
        <p:spPr>
          <a:xfrm>
            <a:off x="408297" y="1343874"/>
            <a:ext cx="5637150"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marL="444500" indent="-444500">
              <a:lnSpc>
                <a:spcPct val="150000"/>
              </a:lnSpc>
              <a:buClr>
                <a:srgbClr val="535353"/>
              </a:buClr>
              <a:buSzPct val="80000"/>
              <a:buChar char="๏"/>
            </a:lvl1pPr>
          </a:lstStyle>
          <a:p>
            <a:pPr/>
            <a:r>
              <a:t>Step 1: Create lexicon, n(c) = 6</a:t>
            </a:r>
          </a:p>
        </p:txBody>
      </p:sp>
      <p:sp>
        <p:nvSpPr>
          <p:cNvPr id="206" name="Step 2: Select training data (row: documents; columns: times each word in the lexicon appears in each document)"/>
          <p:cNvSpPr txBox="1"/>
          <p:nvPr/>
        </p:nvSpPr>
        <p:spPr>
          <a:xfrm>
            <a:off x="354998" y="2332652"/>
            <a:ext cx="11937604" cy="10049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444500" indent="-444500">
              <a:buClr>
                <a:srgbClr val="535353"/>
              </a:buClr>
              <a:buSzPct val="80000"/>
              <a:buChar char="๏"/>
            </a:lvl1pPr>
          </a:lstStyle>
          <a:p>
            <a:pPr/>
            <a:r>
              <a:t>Step 2: Select training data (row: documents; columns: times each word in the lexicon appears in each document)</a:t>
            </a:r>
          </a:p>
        </p:txBody>
      </p:sp>
      <p:sp>
        <p:nvSpPr>
          <p:cNvPr id="207" name="lexicon = c(&quot;buy&quot;, &quot;sell&quot;, &quot;hold&quot;, &quot;good&quot;, &quot;bad&quot;, &quot;okay&quot;)"/>
          <p:cNvSpPr txBox="1"/>
          <p:nvPr/>
        </p:nvSpPr>
        <p:spPr>
          <a:xfrm>
            <a:off x="921308" y="1934337"/>
            <a:ext cx="9586772" cy="431801"/>
          </a:xfrm>
          <a:prstGeom prst="rect">
            <a:avLst/>
          </a:prstGeom>
          <a:solidFill>
            <a:srgbClr val="B4B4B4"/>
          </a:solidFill>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spcBef>
                <a:spcPts val="1200"/>
              </a:spcBef>
              <a:defRPr sz="2066">
                <a:solidFill>
                  <a:srgbClr val="000000"/>
                </a:solidFill>
                <a:latin typeface="Courier"/>
                <a:ea typeface="Courier"/>
                <a:cs typeface="Courier"/>
                <a:sym typeface="Courier"/>
              </a:defRPr>
            </a:pPr>
            <a:r>
              <a:t>lexicon = c(</a:t>
            </a:r>
            <a:r>
              <a:rPr>
                <a:solidFill>
                  <a:srgbClr val="178617"/>
                </a:solidFill>
              </a:rPr>
              <a:t>"buy"</a:t>
            </a:r>
            <a:r>
              <a:t>, </a:t>
            </a:r>
            <a:r>
              <a:rPr>
                <a:solidFill>
                  <a:srgbClr val="18851C"/>
                </a:solidFill>
              </a:rPr>
              <a:t>"sell"</a:t>
            </a:r>
            <a:r>
              <a:t>, </a:t>
            </a:r>
            <a:r>
              <a:rPr>
                <a:solidFill>
                  <a:srgbClr val="188E19"/>
                </a:solidFill>
              </a:rPr>
              <a:t>"hold"</a:t>
            </a:r>
            <a:r>
              <a:t>, </a:t>
            </a:r>
            <a:r>
              <a:rPr>
                <a:solidFill>
                  <a:srgbClr val="188D1E"/>
                </a:solidFill>
              </a:rPr>
              <a:t>"good"</a:t>
            </a:r>
            <a:r>
              <a:t>, </a:t>
            </a:r>
            <a:r>
              <a:rPr>
                <a:solidFill>
                  <a:srgbClr val="198C1A"/>
                </a:solidFill>
              </a:rPr>
              <a:t>"bad"</a:t>
            </a:r>
            <a:r>
              <a:t>, </a:t>
            </a:r>
            <a:r>
              <a:rPr>
                <a:solidFill>
                  <a:srgbClr val="178B19"/>
                </a:solidFill>
              </a:rPr>
              <a:t>"okay"</a:t>
            </a:r>
            <a:r>
              <a:t>)</a:t>
            </a:r>
          </a:p>
        </p:txBody>
      </p:sp>
      <p:sp>
        <p:nvSpPr>
          <p:cNvPr id="208" name="train_data  = matrix( rpois(60, 3), 10, 6)…"/>
          <p:cNvSpPr txBox="1"/>
          <p:nvPr/>
        </p:nvSpPr>
        <p:spPr>
          <a:xfrm>
            <a:off x="921308" y="3363824"/>
            <a:ext cx="9586772" cy="5651501"/>
          </a:xfrm>
          <a:prstGeom prst="rect">
            <a:avLst/>
          </a:prstGeom>
          <a:solidFill>
            <a:srgbClr val="B4B4B4"/>
          </a:solidFill>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spcBef>
                <a:spcPts val="1200"/>
              </a:spcBef>
              <a:defRPr sz="1766">
                <a:solidFill>
                  <a:srgbClr val="000000"/>
                </a:solidFill>
                <a:latin typeface="Courier"/>
                <a:ea typeface="Courier"/>
                <a:cs typeface="Courier"/>
                <a:sym typeface="Courier"/>
              </a:defRPr>
            </a:pPr>
            <a:r>
              <a:t>train_data  = matrix( rpois(</a:t>
            </a:r>
            <a:r>
              <a:rPr>
                <a:solidFill>
                  <a:srgbClr val="1D1794"/>
                </a:solidFill>
              </a:rPr>
              <a:t>60</a:t>
            </a:r>
            <a:r>
              <a:t>, </a:t>
            </a:r>
            <a:r>
              <a:rPr>
                <a:solidFill>
                  <a:srgbClr val="18199A"/>
                </a:solidFill>
              </a:rPr>
              <a:t>3</a:t>
            </a:r>
            <a:r>
              <a:t>), </a:t>
            </a:r>
            <a:r>
              <a:rPr>
                <a:solidFill>
                  <a:srgbClr val="181896"/>
                </a:solidFill>
              </a:rPr>
              <a:t>10</a:t>
            </a:r>
            <a:r>
              <a:t>, </a:t>
            </a:r>
            <a:r>
              <a:rPr>
                <a:solidFill>
                  <a:srgbClr val="1B1892"/>
                </a:solidFill>
              </a:rPr>
              <a:t>6</a:t>
            </a:r>
            <a:r>
              <a:t>)</a:t>
            </a:r>
          </a:p>
          <a:p>
            <a:pPr defTabSz="457200">
              <a:spcBef>
                <a:spcPts val="1200"/>
              </a:spcBef>
              <a:defRPr sz="1766">
                <a:solidFill>
                  <a:srgbClr val="000000"/>
                </a:solidFill>
                <a:latin typeface="Courier"/>
                <a:ea typeface="Courier"/>
                <a:cs typeface="Courier"/>
                <a:sym typeface="Courier"/>
              </a:defRPr>
            </a:pPr>
            <a:r>
              <a:t>train_class = as.matrix( c(</a:t>
            </a:r>
            <a:r>
              <a:rPr>
                <a:solidFill>
                  <a:srgbClr val="172485"/>
                </a:solidFill>
              </a:rPr>
              <a:t>2</a:t>
            </a:r>
            <a:r>
              <a:t>, </a:t>
            </a:r>
            <a:r>
              <a:rPr>
                <a:solidFill>
                  <a:srgbClr val="18177E"/>
                </a:solidFill>
              </a:rPr>
              <a:t>3</a:t>
            </a:r>
            <a:r>
              <a:t>, </a:t>
            </a:r>
            <a:r>
              <a:rPr>
                <a:solidFill>
                  <a:srgbClr val="181A81"/>
                </a:solidFill>
              </a:rPr>
              <a:t>1</a:t>
            </a:r>
            <a:r>
              <a:t>, </a:t>
            </a:r>
            <a:r>
              <a:rPr>
                <a:solidFill>
                  <a:srgbClr val="172089"/>
                </a:solidFill>
              </a:rPr>
              <a:t>2</a:t>
            </a:r>
            <a:r>
              <a:t>, </a:t>
            </a:r>
            <a:r>
              <a:rPr>
                <a:solidFill>
                  <a:srgbClr val="181983"/>
                </a:solidFill>
              </a:rPr>
              <a:t>2</a:t>
            </a:r>
            <a:r>
              <a:t>, </a:t>
            </a:r>
            <a:r>
              <a:rPr>
                <a:solidFill>
                  <a:srgbClr val="181678"/>
                </a:solidFill>
              </a:rPr>
              <a:t>1</a:t>
            </a:r>
            <a:r>
              <a:t>, </a:t>
            </a:r>
            <a:r>
              <a:rPr>
                <a:solidFill>
                  <a:srgbClr val="1C167C"/>
                </a:solidFill>
              </a:rPr>
              <a:t>3</a:t>
            </a:r>
            <a:r>
              <a:t>, </a:t>
            </a:r>
            <a:r>
              <a:rPr>
                <a:solidFill>
                  <a:srgbClr val="1D167E"/>
                </a:solidFill>
              </a:rPr>
              <a:t>2</a:t>
            </a:r>
            <a:r>
              <a:t>, </a:t>
            </a:r>
            <a:r>
              <a:rPr>
                <a:solidFill>
                  <a:srgbClr val="171671"/>
                </a:solidFill>
              </a:rPr>
              <a:t>3</a:t>
            </a:r>
            <a:r>
              <a:t>, </a:t>
            </a:r>
            <a:r>
              <a:rPr>
                <a:solidFill>
                  <a:srgbClr val="171774"/>
                </a:solidFill>
              </a:rPr>
              <a:t>3</a:t>
            </a:r>
            <a:r>
              <a:t>))</a:t>
            </a:r>
          </a:p>
          <a:p>
            <a:pPr defTabSz="457200">
              <a:spcBef>
                <a:spcPts val="1200"/>
              </a:spcBef>
              <a:defRPr sz="1766">
                <a:solidFill>
                  <a:srgbClr val="000000"/>
                </a:solidFill>
                <a:latin typeface="Courier"/>
                <a:ea typeface="Courier"/>
                <a:cs typeface="Courier"/>
                <a:sym typeface="Courier"/>
              </a:defRPr>
            </a:pPr>
            <a:r>
              <a:t>train_data</a:t>
            </a:r>
          </a:p>
          <a:p>
            <a:pPr defTabSz="457200">
              <a:spcBef>
                <a:spcPts val="1200"/>
              </a:spcBef>
              <a:defRPr sz="1766">
                <a:solidFill>
                  <a:srgbClr val="166515"/>
                </a:solidFill>
                <a:latin typeface="Courier"/>
                <a:ea typeface="Courier"/>
                <a:cs typeface="Courier"/>
                <a:sym typeface="Courier"/>
              </a:defRPr>
            </a:pPr>
            <a:r>
              <a:t>       [,1] [,2] [,3] [,4] [,5] [,6]</a:t>
            </a:r>
          </a:p>
          <a:p>
            <a:pPr defTabSz="457200">
              <a:spcBef>
                <a:spcPts val="1200"/>
              </a:spcBef>
              <a:defRPr sz="1766">
                <a:solidFill>
                  <a:srgbClr val="166515"/>
                </a:solidFill>
                <a:latin typeface="Courier"/>
                <a:ea typeface="Courier"/>
                <a:cs typeface="Courier"/>
                <a:sym typeface="Courier"/>
              </a:defRPr>
            </a:pPr>
            <a:r>
              <a:t> [1,]    1    2    5    4    6    1</a:t>
            </a:r>
          </a:p>
          <a:p>
            <a:pPr defTabSz="457200">
              <a:spcBef>
                <a:spcPts val="1200"/>
              </a:spcBef>
              <a:defRPr sz="1766">
                <a:solidFill>
                  <a:srgbClr val="166515"/>
                </a:solidFill>
                <a:latin typeface="Courier"/>
                <a:ea typeface="Courier"/>
                <a:cs typeface="Courier"/>
                <a:sym typeface="Courier"/>
              </a:defRPr>
            </a:pPr>
            <a:r>
              <a:t> [2,]    1    5    4    3    3    3</a:t>
            </a:r>
          </a:p>
          <a:p>
            <a:pPr defTabSz="457200">
              <a:spcBef>
                <a:spcPts val="1200"/>
              </a:spcBef>
              <a:defRPr sz="1766">
                <a:solidFill>
                  <a:srgbClr val="166515"/>
                </a:solidFill>
                <a:latin typeface="Courier"/>
                <a:ea typeface="Courier"/>
                <a:cs typeface="Courier"/>
                <a:sym typeface="Courier"/>
              </a:defRPr>
            </a:pPr>
            <a:r>
              <a:t> [3,]    4    5    3    2    4    5</a:t>
            </a:r>
          </a:p>
          <a:p>
            <a:pPr defTabSz="457200">
              <a:spcBef>
                <a:spcPts val="1200"/>
              </a:spcBef>
              <a:defRPr sz="1766">
                <a:solidFill>
                  <a:srgbClr val="166515"/>
                </a:solidFill>
                <a:latin typeface="Courier"/>
                <a:ea typeface="Courier"/>
                <a:cs typeface="Courier"/>
                <a:sym typeface="Courier"/>
              </a:defRPr>
            </a:pPr>
            <a:r>
              <a:t> [4,]    0    0    6    5    2    3</a:t>
            </a:r>
          </a:p>
          <a:p>
            <a:pPr defTabSz="457200">
              <a:spcBef>
                <a:spcPts val="1200"/>
              </a:spcBef>
              <a:defRPr sz="1766">
                <a:solidFill>
                  <a:srgbClr val="166515"/>
                </a:solidFill>
                <a:latin typeface="Courier"/>
                <a:ea typeface="Courier"/>
                <a:cs typeface="Courier"/>
                <a:sym typeface="Courier"/>
              </a:defRPr>
            </a:pPr>
            <a:r>
              <a:t> [5,]    3    1    4    3    5    3</a:t>
            </a:r>
          </a:p>
          <a:p>
            <a:pPr defTabSz="457200">
              <a:spcBef>
                <a:spcPts val="1200"/>
              </a:spcBef>
              <a:defRPr sz="1766">
                <a:solidFill>
                  <a:srgbClr val="166515"/>
                </a:solidFill>
                <a:latin typeface="Courier"/>
                <a:ea typeface="Courier"/>
                <a:cs typeface="Courier"/>
                <a:sym typeface="Courier"/>
              </a:defRPr>
            </a:pPr>
            <a:r>
              <a:t> [6,]    1    3    3    2    3    6</a:t>
            </a:r>
          </a:p>
          <a:p>
            <a:pPr defTabSz="457200">
              <a:spcBef>
                <a:spcPts val="1200"/>
              </a:spcBef>
              <a:defRPr sz="1766">
                <a:solidFill>
                  <a:srgbClr val="166515"/>
                </a:solidFill>
                <a:latin typeface="Courier"/>
                <a:ea typeface="Courier"/>
                <a:cs typeface="Courier"/>
                <a:sym typeface="Courier"/>
              </a:defRPr>
            </a:pPr>
            <a:r>
              <a:t> [7,]    2    2    1    3    1    3</a:t>
            </a:r>
          </a:p>
          <a:p>
            <a:pPr defTabSz="457200">
              <a:spcBef>
                <a:spcPts val="1200"/>
              </a:spcBef>
              <a:defRPr sz="1766">
                <a:solidFill>
                  <a:srgbClr val="166515"/>
                </a:solidFill>
                <a:latin typeface="Courier"/>
                <a:ea typeface="Courier"/>
                <a:cs typeface="Courier"/>
                <a:sym typeface="Courier"/>
              </a:defRPr>
            </a:pPr>
            <a:r>
              <a:t> [8,]    3    5    2    3    2    3</a:t>
            </a:r>
          </a:p>
          <a:p>
            <a:pPr defTabSz="457200">
              <a:spcBef>
                <a:spcPts val="1200"/>
              </a:spcBef>
              <a:defRPr sz="1766">
                <a:solidFill>
                  <a:srgbClr val="166515"/>
                </a:solidFill>
                <a:latin typeface="Courier"/>
                <a:ea typeface="Courier"/>
                <a:cs typeface="Courier"/>
                <a:sym typeface="Courier"/>
              </a:defRPr>
            </a:pPr>
            <a:r>
              <a:t> [9,]    4    4    2    3    3    2</a:t>
            </a:r>
          </a:p>
          <a:p>
            <a:pPr defTabSz="457200">
              <a:spcBef>
                <a:spcPts val="1200"/>
              </a:spcBef>
              <a:defRPr sz="1766">
                <a:solidFill>
                  <a:srgbClr val="166515"/>
                </a:solidFill>
                <a:latin typeface="Courier"/>
                <a:ea typeface="Courier"/>
                <a:cs typeface="Courier"/>
                <a:sym typeface="Courier"/>
              </a:defRPr>
            </a:pPr>
            <a:r>
              <a:t>[10,]   11    3    4    2    0    2</a:t>
            </a:r>
          </a:p>
        </p:txBody>
      </p:sp>
      <p:sp>
        <p:nvSpPr>
          <p:cNvPr id="209"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Bayes Classifier applied - continued"/>
          <p:cNvSpPr txBox="1"/>
          <p:nvPr>
            <p:ph type="body" idx="13"/>
          </p:nvPr>
        </p:nvSpPr>
        <p:spPr>
          <a:prstGeom prst="rect">
            <a:avLst/>
          </a:prstGeom>
        </p:spPr>
        <p:txBody>
          <a:bodyPr/>
          <a:lstStyle/>
          <a:p>
            <a:pPr/>
            <a:r>
              <a:t>Bayes Classifier applied - continued</a:t>
            </a:r>
          </a:p>
        </p:txBody>
      </p:sp>
      <p:sp>
        <p:nvSpPr>
          <p:cNvPr id="212" name="library(e1071)…"/>
          <p:cNvSpPr txBox="1"/>
          <p:nvPr/>
        </p:nvSpPr>
        <p:spPr>
          <a:xfrm>
            <a:off x="1307137" y="2225593"/>
            <a:ext cx="9586772" cy="2730501"/>
          </a:xfrm>
          <a:prstGeom prst="rect">
            <a:avLst/>
          </a:prstGeom>
          <a:solidFill>
            <a:srgbClr val="B4B4B4"/>
          </a:solidFill>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spcBef>
                <a:spcPts val="1200"/>
              </a:spcBef>
              <a:defRPr sz="1766">
                <a:solidFill>
                  <a:srgbClr val="000000"/>
                </a:solidFill>
                <a:latin typeface="Courier"/>
                <a:ea typeface="Courier"/>
                <a:cs typeface="Courier"/>
                <a:sym typeface="Courier"/>
              </a:defRPr>
            </a:pPr>
            <a:r>
              <a:t>library(e1071)</a:t>
            </a:r>
          </a:p>
          <a:p>
            <a:pPr defTabSz="457200">
              <a:spcBef>
                <a:spcPts val="1200"/>
              </a:spcBef>
              <a:defRPr sz="1766">
                <a:solidFill>
                  <a:srgbClr val="000000"/>
                </a:solidFill>
                <a:latin typeface="Courier"/>
                <a:ea typeface="Courier"/>
                <a:cs typeface="Courier"/>
                <a:sym typeface="Courier"/>
              </a:defRPr>
            </a:pPr>
            <a:r>
              <a:t>model = naiveBayes(train_data, train_class)</a:t>
            </a:r>
          </a:p>
          <a:p>
            <a:pPr defTabSz="457200">
              <a:spcBef>
                <a:spcPts val="1200"/>
              </a:spcBef>
              <a:defRPr sz="1766">
                <a:solidFill>
                  <a:srgbClr val="000000"/>
                </a:solidFill>
                <a:latin typeface="Courier"/>
                <a:ea typeface="Courier"/>
                <a:cs typeface="Courier"/>
                <a:sym typeface="Courier"/>
              </a:defRPr>
            </a:pPr>
            <a:r>
              <a:t>model</a:t>
            </a:r>
          </a:p>
          <a:p>
            <a:pPr defTabSz="457200">
              <a:spcBef>
                <a:spcPts val="1200"/>
              </a:spcBef>
              <a:defRPr sz="100">
                <a:solidFill>
                  <a:srgbClr val="000000"/>
                </a:solidFill>
                <a:latin typeface="Courier"/>
                <a:ea typeface="Courier"/>
                <a:cs typeface="Courier"/>
                <a:sym typeface="Courier"/>
              </a:defRPr>
            </a:pPr>
          </a:p>
          <a:p>
            <a:pPr defTabSz="457200">
              <a:spcBef>
                <a:spcPts val="1200"/>
              </a:spcBef>
              <a:defRPr sz="1766">
                <a:solidFill>
                  <a:srgbClr val="16641E"/>
                </a:solidFill>
                <a:latin typeface="Courier"/>
                <a:ea typeface="Courier"/>
                <a:cs typeface="Courier"/>
                <a:sym typeface="Courier"/>
              </a:defRPr>
            </a:pPr>
            <a:r>
              <a:t>Naive Bayes Classifier for Discrete Predictors</a:t>
            </a:r>
          </a:p>
          <a:p>
            <a:pPr defTabSz="457200">
              <a:spcBef>
                <a:spcPts val="1200"/>
              </a:spcBef>
              <a:defRPr sz="100">
                <a:solidFill>
                  <a:srgbClr val="16641E"/>
                </a:solidFill>
                <a:latin typeface="Courier"/>
                <a:ea typeface="Courier"/>
                <a:cs typeface="Courier"/>
                <a:sym typeface="Courier"/>
              </a:defRPr>
            </a:pPr>
          </a:p>
          <a:p>
            <a:pPr defTabSz="457200">
              <a:spcBef>
                <a:spcPts val="1200"/>
              </a:spcBef>
              <a:defRPr sz="1766">
                <a:solidFill>
                  <a:srgbClr val="16641E"/>
                </a:solidFill>
                <a:latin typeface="Courier"/>
                <a:ea typeface="Courier"/>
                <a:cs typeface="Courier"/>
                <a:sym typeface="Courier"/>
              </a:defRPr>
            </a:pPr>
            <a:r>
              <a:t>Call:</a:t>
            </a:r>
          </a:p>
          <a:p>
            <a:pPr defTabSz="457200">
              <a:spcBef>
                <a:spcPts val="1200"/>
              </a:spcBef>
              <a:defRPr sz="1766">
                <a:solidFill>
                  <a:srgbClr val="16641E"/>
                </a:solidFill>
                <a:latin typeface="Courier"/>
                <a:ea typeface="Courier"/>
                <a:cs typeface="Courier"/>
                <a:sym typeface="Courier"/>
              </a:defRPr>
            </a:pPr>
            <a:r>
              <a:t>naiveBayes.default(x = train_data, y = train_class)</a:t>
            </a:r>
          </a:p>
        </p:txBody>
      </p:sp>
      <p:sp>
        <p:nvSpPr>
          <p:cNvPr id="213" name="Step 3: Train model"/>
          <p:cNvSpPr txBox="1"/>
          <p:nvPr/>
        </p:nvSpPr>
        <p:spPr>
          <a:xfrm>
            <a:off x="803666" y="1521674"/>
            <a:ext cx="3749295"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marL="444500" indent="-444500">
              <a:lnSpc>
                <a:spcPct val="150000"/>
              </a:lnSpc>
              <a:buClr>
                <a:srgbClr val="535353"/>
              </a:buClr>
              <a:buSzPct val="80000"/>
              <a:buChar char="๏"/>
            </a:lvl1pPr>
          </a:lstStyle>
          <a:p>
            <a:pPr/>
            <a:r>
              <a:t>Step 3: Train model</a:t>
            </a:r>
          </a:p>
        </p:txBody>
      </p:sp>
      <p:sp>
        <p:nvSpPr>
          <p:cNvPr id="214" name="Step 4: Predict classes for new data"/>
          <p:cNvSpPr txBox="1"/>
          <p:nvPr/>
        </p:nvSpPr>
        <p:spPr>
          <a:xfrm>
            <a:off x="789463" y="5232527"/>
            <a:ext cx="6487542"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marL="444500" indent="-444500">
              <a:lnSpc>
                <a:spcPct val="150000"/>
              </a:lnSpc>
              <a:buClr>
                <a:srgbClr val="535353"/>
              </a:buClr>
              <a:buSzPct val="80000"/>
              <a:buChar char="๏"/>
            </a:lvl1pPr>
          </a:lstStyle>
          <a:p>
            <a:pPr/>
            <a:r>
              <a:t>Step 4: Predict classes for new data</a:t>
            </a:r>
          </a:p>
        </p:txBody>
      </p:sp>
      <p:sp>
        <p:nvSpPr>
          <p:cNvPr id="215" name="pred = predict(model, train_data, type = &quot;raw&quot;)…"/>
          <p:cNvSpPr txBox="1"/>
          <p:nvPr/>
        </p:nvSpPr>
        <p:spPr>
          <a:xfrm>
            <a:off x="1307137" y="5860917"/>
            <a:ext cx="9586772" cy="2984501"/>
          </a:xfrm>
          <a:prstGeom prst="rect">
            <a:avLst/>
          </a:prstGeom>
          <a:solidFill>
            <a:srgbClr val="B4B4B4"/>
          </a:solidFill>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spcBef>
                <a:spcPts val="1200"/>
              </a:spcBef>
              <a:defRPr sz="1766">
                <a:solidFill>
                  <a:srgbClr val="000000"/>
                </a:solidFill>
                <a:latin typeface="Courier"/>
                <a:ea typeface="Courier"/>
                <a:cs typeface="Courier"/>
                <a:sym typeface="Courier"/>
              </a:defRPr>
            </a:pPr>
            <a:r>
              <a:t>pred = predict(model, train_data, type = </a:t>
            </a:r>
            <a:r>
              <a:rPr>
                <a:solidFill>
                  <a:srgbClr val="18861E"/>
                </a:solidFill>
              </a:rPr>
              <a:t>"raw"</a:t>
            </a:r>
            <a:r>
              <a:t>)</a:t>
            </a:r>
          </a:p>
          <a:p>
            <a:pPr defTabSz="457200">
              <a:spcBef>
                <a:spcPts val="1200"/>
              </a:spcBef>
              <a:defRPr sz="1766">
                <a:solidFill>
                  <a:srgbClr val="000000"/>
                </a:solidFill>
                <a:latin typeface="Courier"/>
                <a:ea typeface="Courier"/>
                <a:cs typeface="Courier"/>
                <a:sym typeface="Courier"/>
              </a:defRPr>
            </a:pPr>
            <a:r>
              <a:t>pred</a:t>
            </a:r>
          </a:p>
          <a:p>
            <a:pPr defTabSz="457200">
              <a:spcBef>
                <a:spcPts val="1200"/>
              </a:spcBef>
              <a:defRPr sz="200">
                <a:solidFill>
                  <a:srgbClr val="000000"/>
                </a:solidFill>
                <a:latin typeface="Courier"/>
                <a:ea typeface="Courier"/>
                <a:cs typeface="Courier"/>
                <a:sym typeface="Courier"/>
              </a:defRPr>
            </a:pPr>
          </a:p>
          <a:p>
            <a:pPr defTabSz="457200">
              <a:spcBef>
                <a:spcPts val="1200"/>
              </a:spcBef>
              <a:defRPr sz="1766">
                <a:solidFill>
                  <a:srgbClr val="16641E"/>
                </a:solidFill>
                <a:latin typeface="Courier"/>
                <a:ea typeface="Courier"/>
                <a:cs typeface="Courier"/>
                <a:sym typeface="Courier"/>
              </a:defRPr>
            </a:pPr>
            <a:r>
              <a:t>                1            2            3</a:t>
            </a:r>
          </a:p>
          <a:p>
            <a:pPr defTabSz="457200">
              <a:spcBef>
                <a:spcPts val="1200"/>
              </a:spcBef>
              <a:defRPr sz="1766">
                <a:solidFill>
                  <a:srgbClr val="16641E"/>
                </a:solidFill>
                <a:latin typeface="Courier"/>
                <a:ea typeface="Courier"/>
                <a:cs typeface="Courier"/>
                <a:sym typeface="Courier"/>
              </a:defRPr>
            </a:pPr>
            <a:r>
              <a:t> [1,] 1.465236e-16 9.999308e-01 6.921879e-05</a:t>
            </a:r>
          </a:p>
          <a:p>
            <a:pPr defTabSz="457200">
              <a:spcBef>
                <a:spcPts val="1200"/>
              </a:spcBef>
              <a:defRPr sz="1766">
                <a:solidFill>
                  <a:srgbClr val="16641E"/>
                </a:solidFill>
                <a:latin typeface="Courier"/>
                <a:ea typeface="Courier"/>
                <a:cs typeface="Courier"/>
                <a:sym typeface="Courier"/>
              </a:defRPr>
            </a:pPr>
            <a:r>
              <a:t> [2,] 3.921863e-08 3.803266e-01 6.196734e-01</a:t>
            </a:r>
          </a:p>
          <a:p>
            <a:pPr defTabSz="457200">
              <a:spcBef>
                <a:spcPts val="1200"/>
              </a:spcBef>
              <a:defRPr sz="1766">
                <a:solidFill>
                  <a:srgbClr val="16641E"/>
                </a:solidFill>
                <a:latin typeface="Courier"/>
                <a:ea typeface="Courier"/>
                <a:cs typeface="Courier"/>
                <a:sym typeface="Courier"/>
              </a:defRPr>
            </a:pPr>
            <a:r>
              <a:t> [3,] 1.000000e+00 5.801637e-10 9.622133e-12</a:t>
            </a:r>
          </a:p>
          <a:p>
            <a:pPr defTabSz="457200">
              <a:spcBef>
                <a:spcPts val="1200"/>
              </a:spcBef>
              <a:defRPr sz="1766">
                <a:solidFill>
                  <a:srgbClr val="16641E"/>
                </a:solidFill>
                <a:latin typeface="Courier"/>
                <a:ea typeface="Courier"/>
                <a:cs typeface="Courier"/>
                <a:sym typeface="Courier"/>
              </a:defRPr>
            </a:pPr>
            <a:r>
              <a:t> [4,] 8.312118e-10 9.999977e-01 2.256877e-06</a:t>
            </a:r>
          </a:p>
        </p:txBody>
      </p:sp>
      <p:sp>
        <p:nvSpPr>
          <p:cNvPr id="216"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Text classification - SVM Support Vector Machines"/>
          <p:cNvSpPr txBox="1"/>
          <p:nvPr>
            <p:ph type="body" idx="13"/>
          </p:nvPr>
        </p:nvSpPr>
        <p:spPr>
          <a:prstGeom prst="rect">
            <a:avLst/>
          </a:prstGeom>
        </p:spPr>
        <p:txBody>
          <a:bodyPr/>
          <a:lstStyle/>
          <a:p>
            <a:pPr/>
            <a:r>
              <a:t>Text classification - SVM Support Vector Machines</a:t>
            </a:r>
          </a:p>
        </p:txBody>
      </p:sp>
      <p:sp>
        <p:nvSpPr>
          <p:cNvPr id="219" name="Logic…"/>
          <p:cNvSpPr txBox="1"/>
          <p:nvPr/>
        </p:nvSpPr>
        <p:spPr>
          <a:xfrm>
            <a:off x="899516" y="1759508"/>
            <a:ext cx="7219877" cy="52463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44500" indent="-444500">
              <a:lnSpc>
                <a:spcPct val="150000"/>
              </a:lnSpc>
              <a:buClr>
                <a:srgbClr val="535353"/>
              </a:buClr>
              <a:buSzPct val="80000"/>
              <a:buChar char="๏"/>
            </a:pPr>
            <a:r>
              <a:t>Logic</a:t>
            </a:r>
          </a:p>
          <a:p>
            <a:pPr lvl="1" marL="860286" indent="-339586">
              <a:lnSpc>
                <a:spcPct val="120000"/>
              </a:lnSpc>
              <a:buClr>
                <a:srgbClr val="535353"/>
              </a:buClr>
              <a:buSzPct val="82000"/>
              <a:buChar char="•"/>
              <a:defRPr sz="2500"/>
            </a:pPr>
            <a:r>
              <a:t>map a set of documents into a set of document categories</a:t>
            </a:r>
            <a:endParaRPr sz="1200"/>
          </a:p>
          <a:p>
            <a:pPr marL="444500" indent="-444500">
              <a:lnSpc>
                <a:spcPct val="150000"/>
              </a:lnSpc>
              <a:buClr>
                <a:srgbClr val="535353"/>
              </a:buClr>
              <a:buSzPct val="80000"/>
              <a:buChar char="๏"/>
            </a:pPr>
            <a:r>
              <a:t>Approach</a:t>
            </a:r>
          </a:p>
          <a:p>
            <a:pPr lvl="1" marL="860286" indent="-339586">
              <a:lnSpc>
                <a:spcPct val="120000"/>
              </a:lnSpc>
              <a:buClr>
                <a:srgbClr val="535353"/>
              </a:buClr>
              <a:buSzPct val="82000"/>
              <a:buChar char="•"/>
              <a:defRPr sz="2500"/>
            </a:pPr>
            <a:r>
              <a:t>use hyperplanes for the maximal separation of different document categories</a:t>
            </a:r>
          </a:p>
          <a:p>
            <a:pPr marL="444500" indent="-444500">
              <a:lnSpc>
                <a:spcPct val="150000"/>
              </a:lnSpc>
              <a:buClr>
                <a:srgbClr val="535353"/>
              </a:buClr>
              <a:buSzPct val="80000"/>
              <a:buChar char="๏"/>
            </a:pPr>
            <a:r>
              <a:t>In practice</a:t>
            </a:r>
          </a:p>
          <a:p>
            <a:pPr lvl="1" marL="860286" indent="-339586">
              <a:lnSpc>
                <a:spcPct val="120000"/>
              </a:lnSpc>
              <a:buClr>
                <a:srgbClr val="535353"/>
              </a:buClr>
              <a:buSzPct val="82000"/>
              <a:buChar char="•"/>
              <a:defRPr sz="2500"/>
            </a:pPr>
            <a:r>
              <a:t>SVMs tend to be more flexible and deliver better predictive accuracy than Bayes classifiers</a:t>
            </a:r>
          </a:p>
        </p:txBody>
      </p:sp>
      <p:pic>
        <p:nvPicPr>
          <p:cNvPr id="220" name="imageedit_10_9201744548.png" descr="imageedit_10_9201744548.png"/>
          <p:cNvPicPr>
            <a:picLocks noChangeAspect="1"/>
          </p:cNvPicPr>
          <p:nvPr/>
        </p:nvPicPr>
        <p:blipFill>
          <a:blip r:embed="rId2">
            <a:extLst/>
          </a:blip>
          <a:stretch>
            <a:fillRect/>
          </a:stretch>
        </p:blipFill>
        <p:spPr>
          <a:xfrm>
            <a:off x="8089900" y="1996833"/>
            <a:ext cx="3810000" cy="3759201"/>
          </a:xfrm>
          <a:prstGeom prst="rect">
            <a:avLst/>
          </a:prstGeom>
          <a:ln w="12700">
            <a:miter lim="400000"/>
          </a:ln>
        </p:spPr>
      </p:pic>
      <p:grpSp>
        <p:nvGrpSpPr>
          <p:cNvPr id="231" name="Gruppieren"/>
          <p:cNvGrpSpPr/>
          <p:nvPr/>
        </p:nvGrpSpPr>
        <p:grpSpPr>
          <a:xfrm>
            <a:off x="6151772" y="6460529"/>
            <a:ext cx="6428976" cy="2316822"/>
            <a:chOff x="0" y="0"/>
            <a:chExt cx="6428974" cy="2316821"/>
          </a:xfrm>
        </p:grpSpPr>
        <p:sp>
          <p:nvSpPr>
            <p:cNvPr id="221" name="Abgerundetes Rechteck"/>
            <p:cNvSpPr/>
            <p:nvPr/>
          </p:nvSpPr>
          <p:spPr>
            <a:xfrm>
              <a:off x="4293758" y="76457"/>
              <a:ext cx="493968" cy="574381"/>
            </a:xfrm>
            <a:prstGeom prst="roundRect">
              <a:avLst>
                <a:gd name="adj" fmla="val 38565"/>
              </a:avLst>
            </a:prstGeom>
            <a:noFill/>
            <a:ln w="12700" cap="flat">
              <a:solidFill>
                <a:srgbClr val="000000"/>
              </a:solidFill>
              <a:prstDash val="solid"/>
              <a:miter lim="400000"/>
            </a:ln>
            <a:effectLst/>
          </p:spPr>
          <p:txBody>
            <a:bodyPr wrap="square" lIns="50800" tIns="50800" rIns="50800" bIns="50800" numCol="1" anchor="ctr">
              <a:noAutofit/>
            </a:bodyPr>
            <a:lstStyle/>
            <a:p>
              <a:pPr/>
            </a:p>
          </p:txBody>
        </p:sp>
        <p:sp>
          <p:nvSpPr>
            <p:cNvPr id="222" name="Abgerundetes Rechteck"/>
            <p:cNvSpPr/>
            <p:nvPr/>
          </p:nvSpPr>
          <p:spPr>
            <a:xfrm>
              <a:off x="2606869" y="76457"/>
              <a:ext cx="493968" cy="574381"/>
            </a:xfrm>
            <a:prstGeom prst="roundRect">
              <a:avLst>
                <a:gd name="adj" fmla="val 38565"/>
              </a:avLst>
            </a:prstGeom>
            <a:noFill/>
            <a:ln w="12700" cap="flat">
              <a:solidFill>
                <a:srgbClr val="000000"/>
              </a:solidFill>
              <a:prstDash val="solid"/>
              <a:miter lim="400000"/>
            </a:ln>
            <a:effectLst/>
          </p:spPr>
          <p:txBody>
            <a:bodyPr wrap="square" lIns="50800" tIns="50800" rIns="50800" bIns="50800" numCol="1" anchor="ctr">
              <a:noAutofit/>
            </a:bodyPr>
            <a:lstStyle/>
            <a:p>
              <a:pPr/>
            </a:p>
          </p:txBody>
        </p:sp>
        <p:sp>
          <p:nvSpPr>
            <p:cNvPr id="223" name="Linie"/>
            <p:cNvSpPr/>
            <p:nvPr/>
          </p:nvSpPr>
          <p:spPr>
            <a:xfrm flipH="1">
              <a:off x="1680551" y="461678"/>
              <a:ext cx="860770" cy="652572"/>
            </a:xfrm>
            <a:prstGeom prst="line">
              <a:avLst/>
            </a:prstGeom>
            <a:noFill/>
            <a:ln w="25400" cap="flat">
              <a:solidFill>
                <a:srgbClr val="5A5F5E"/>
              </a:solidFill>
              <a:prstDash val="solid"/>
              <a:miter lim="400000"/>
              <a:tailEnd type="stealth" w="med" len="med"/>
            </a:ln>
            <a:effectLst/>
          </p:spPr>
          <p:txBody>
            <a:bodyPr wrap="square" lIns="50800" tIns="50800" rIns="50800" bIns="50800" numCol="1" anchor="ctr">
              <a:noAutofit/>
            </a:bodyPr>
            <a:lstStyle/>
            <a:p>
              <a:pPr/>
            </a:p>
          </p:txBody>
        </p:sp>
        <p:sp>
          <p:nvSpPr>
            <p:cNvPr id="224" name="normal vector of the hyperplane"/>
            <p:cNvSpPr txBox="1"/>
            <p:nvPr/>
          </p:nvSpPr>
          <p:spPr>
            <a:xfrm>
              <a:off x="0" y="1080454"/>
              <a:ext cx="2607687" cy="909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508254">
                <a:defRPr sz="2610"/>
              </a:lvl1pPr>
            </a:lstStyle>
            <a:p>
              <a:pPr/>
              <a:r>
                <a:t>normal vector of the hyperplane</a:t>
              </a:r>
            </a:p>
          </p:txBody>
        </p:sp>
        <p:sp>
          <p:nvSpPr>
            <p:cNvPr id="225" name="Linie"/>
            <p:cNvSpPr/>
            <p:nvPr/>
          </p:nvSpPr>
          <p:spPr>
            <a:xfrm>
              <a:off x="4871279" y="343192"/>
              <a:ext cx="425918" cy="419471"/>
            </a:xfrm>
            <a:prstGeom prst="line">
              <a:avLst/>
            </a:prstGeom>
            <a:noFill/>
            <a:ln w="25400" cap="flat">
              <a:solidFill>
                <a:srgbClr val="5A5F5E"/>
              </a:solidFill>
              <a:prstDash val="solid"/>
              <a:miter lim="400000"/>
              <a:tailEnd type="stealth" w="med" len="med"/>
            </a:ln>
            <a:effectLst/>
          </p:spPr>
          <p:txBody>
            <a:bodyPr wrap="square" lIns="50800" tIns="50800" rIns="50800" bIns="50800" numCol="1" anchor="ctr">
              <a:noAutofit/>
            </a:bodyPr>
            <a:lstStyle/>
            <a:p>
              <a:pPr/>
            </a:p>
          </p:txBody>
        </p:sp>
        <p:sp>
          <p:nvSpPr>
            <p:cNvPr id="226" name="Scalar"/>
            <p:cNvSpPr txBox="1"/>
            <p:nvPr/>
          </p:nvSpPr>
          <p:spPr>
            <a:xfrm>
              <a:off x="5399570" y="442848"/>
              <a:ext cx="1029405" cy="4954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502412">
                <a:defRPr sz="2580"/>
              </a:lvl1pPr>
            </a:lstStyle>
            <a:p>
              <a:pPr/>
              <a:r>
                <a:t>Scalar</a:t>
              </a:r>
            </a:p>
          </p:txBody>
        </p:sp>
        <p:sp>
          <p:nvSpPr>
            <p:cNvPr id="227" name="Abgerundetes Rechteck"/>
            <p:cNvSpPr/>
            <p:nvPr/>
          </p:nvSpPr>
          <p:spPr>
            <a:xfrm>
              <a:off x="3370927" y="58770"/>
              <a:ext cx="493968" cy="574382"/>
            </a:xfrm>
            <a:prstGeom prst="roundRect">
              <a:avLst>
                <a:gd name="adj" fmla="val 38565"/>
              </a:avLst>
            </a:prstGeom>
            <a:noFill/>
            <a:ln w="12700" cap="flat">
              <a:solidFill>
                <a:srgbClr val="000000"/>
              </a:solidFill>
              <a:prstDash val="solid"/>
              <a:miter lim="400000"/>
            </a:ln>
            <a:effectLst/>
          </p:spPr>
          <p:txBody>
            <a:bodyPr wrap="square" lIns="50800" tIns="50800" rIns="50800" bIns="50800" numCol="1" anchor="ctr">
              <a:noAutofit/>
            </a:bodyPr>
            <a:lstStyle/>
            <a:p>
              <a:pPr/>
            </a:p>
          </p:txBody>
        </p:sp>
        <p:sp>
          <p:nvSpPr>
            <p:cNvPr id="228" name="Linie"/>
            <p:cNvSpPr/>
            <p:nvPr/>
          </p:nvSpPr>
          <p:spPr>
            <a:xfrm>
              <a:off x="3526335" y="702214"/>
              <a:ext cx="219206" cy="337839"/>
            </a:xfrm>
            <a:prstGeom prst="line">
              <a:avLst/>
            </a:prstGeom>
            <a:noFill/>
            <a:ln w="25400" cap="flat">
              <a:solidFill>
                <a:srgbClr val="5A5F5E"/>
              </a:solidFill>
              <a:prstDash val="solid"/>
              <a:miter lim="400000"/>
              <a:tailEnd type="stealth" w="med" len="med"/>
            </a:ln>
            <a:effectLst/>
          </p:spPr>
          <p:txBody>
            <a:bodyPr wrap="square" lIns="50800" tIns="50800" rIns="50800" bIns="50800" numCol="1" anchor="ctr">
              <a:noAutofit/>
            </a:bodyPr>
            <a:lstStyle/>
            <a:p>
              <a:pPr/>
            </a:p>
          </p:txBody>
        </p:sp>
        <p:sp>
          <p:nvSpPr>
            <p:cNvPr id="229" name="set of points on the hyperplane"/>
            <p:cNvSpPr txBox="1"/>
            <p:nvPr/>
          </p:nvSpPr>
          <p:spPr>
            <a:xfrm>
              <a:off x="3515602" y="994253"/>
              <a:ext cx="2102233" cy="13225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508254">
                <a:defRPr sz="2610"/>
              </a:lvl1pPr>
            </a:lstStyle>
            <a:p>
              <a:pPr/>
              <a:r>
                <a:t>set of points on the hyperplane</a:t>
              </a:r>
            </a:p>
          </p:txBody>
        </p:sp>
        <p:pic>
          <p:nvPicPr>
            <p:cNvPr id="230" name="imageedit_12_4598055720.png" descr="imageedit_12_4598055720.png"/>
            <p:cNvPicPr>
              <a:picLocks noChangeAspect="1"/>
            </p:cNvPicPr>
            <p:nvPr/>
          </p:nvPicPr>
          <p:blipFill>
            <a:blip r:embed="rId3">
              <a:extLst/>
            </a:blip>
            <a:stretch>
              <a:fillRect/>
            </a:stretch>
          </p:blipFill>
          <p:spPr>
            <a:xfrm>
              <a:off x="2300275" y="0"/>
              <a:ext cx="2755901" cy="812800"/>
            </a:xfrm>
            <a:prstGeom prst="rect">
              <a:avLst/>
            </a:prstGeom>
            <a:ln w="12700" cap="flat">
              <a:noFill/>
              <a:miter lim="400000"/>
            </a:ln>
            <a:effectLst/>
          </p:spPr>
        </p:pic>
      </p:grpSp>
      <p:sp>
        <p:nvSpPr>
          <p:cNvPr id="232"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VM application overview"/>
          <p:cNvSpPr txBox="1"/>
          <p:nvPr>
            <p:ph type="body" idx="13"/>
          </p:nvPr>
        </p:nvSpPr>
        <p:spPr>
          <a:xfrm>
            <a:off x="768508" y="690715"/>
            <a:ext cx="11467783" cy="609855"/>
          </a:xfrm>
          <a:prstGeom prst="rect">
            <a:avLst/>
          </a:prstGeom>
        </p:spPr>
        <p:txBody>
          <a:bodyPr/>
          <a:lstStyle/>
          <a:p>
            <a:pPr/>
            <a:r>
              <a:t>SVM application overview</a:t>
            </a:r>
          </a:p>
        </p:txBody>
      </p:sp>
      <p:sp>
        <p:nvSpPr>
          <p:cNvPr id="235" name="Flexible classification method…"/>
          <p:cNvSpPr txBox="1"/>
          <p:nvPr/>
        </p:nvSpPr>
        <p:spPr>
          <a:xfrm>
            <a:off x="768508" y="2450138"/>
            <a:ext cx="11467784" cy="37967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44499" indent="-444499">
              <a:lnSpc>
                <a:spcPct val="150000"/>
              </a:lnSpc>
              <a:buClr>
                <a:srgbClr val="535353"/>
              </a:buClr>
              <a:buSzPct val="80000"/>
              <a:buChar char="๏"/>
              <a:defRPr sz="3500"/>
            </a:pPr>
            <a:r>
              <a:t>Flexible classification method</a:t>
            </a:r>
          </a:p>
          <a:p>
            <a:pPr marL="444499" indent="-444499">
              <a:lnSpc>
                <a:spcPct val="150000"/>
              </a:lnSpc>
              <a:buClr>
                <a:srgbClr val="535353"/>
              </a:buClr>
              <a:buSzPct val="80000"/>
              <a:buChar char="๏"/>
              <a:defRPr sz="3500"/>
            </a:pPr>
            <a:r>
              <a:t>multivariate non-linear statistical technique</a:t>
            </a:r>
          </a:p>
          <a:p>
            <a:pPr marL="444499" indent="-444499">
              <a:lnSpc>
                <a:spcPct val="150000"/>
              </a:lnSpc>
              <a:buClr>
                <a:srgbClr val="535353"/>
              </a:buClr>
              <a:buSzPct val="80000"/>
              <a:buChar char="๏"/>
              <a:defRPr sz="3500"/>
            </a:pPr>
            <a:r>
              <a:t>pattern recognition, medical diagnostics, text classification, corporate, bankruptcy analysis, credit scoring, Probability of Default (PD) calculation</a:t>
            </a:r>
          </a:p>
        </p:txBody>
      </p:sp>
      <p:sp>
        <p:nvSpPr>
          <p:cNvPr id="236"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VM - illustration"/>
          <p:cNvSpPr txBox="1"/>
          <p:nvPr>
            <p:ph type="body" idx="13"/>
          </p:nvPr>
        </p:nvSpPr>
        <p:spPr>
          <a:xfrm>
            <a:off x="768508" y="690715"/>
            <a:ext cx="11467783" cy="609855"/>
          </a:xfrm>
          <a:prstGeom prst="rect">
            <a:avLst/>
          </a:prstGeom>
        </p:spPr>
        <p:txBody>
          <a:bodyPr/>
          <a:lstStyle/>
          <a:p>
            <a:pPr/>
            <a:r>
              <a:t>SVM - illustration</a:t>
            </a:r>
          </a:p>
        </p:txBody>
      </p:sp>
      <p:sp>
        <p:nvSpPr>
          <p:cNvPr id="239" name="Example: company rating based on financial ratios, e.g. functions of net income, total assets, interest payments…"/>
          <p:cNvSpPr txBox="1"/>
          <p:nvPr/>
        </p:nvSpPr>
        <p:spPr>
          <a:xfrm>
            <a:off x="768508" y="1675438"/>
            <a:ext cx="11467784" cy="45903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44499" indent="-444499">
              <a:lnSpc>
                <a:spcPct val="150000"/>
              </a:lnSpc>
              <a:buClr>
                <a:srgbClr val="535353"/>
              </a:buClr>
              <a:buSzPct val="80000"/>
              <a:buChar char="๏"/>
              <a:defRPr sz="3500"/>
            </a:pPr>
            <a:r>
              <a:t>Example: company rating based on financial ratios, e.g. functions of net income, total assets, interest payments</a:t>
            </a:r>
          </a:p>
          <a:p>
            <a:pPr marL="444499" indent="-444499">
              <a:lnSpc>
                <a:spcPct val="150000"/>
              </a:lnSpc>
              <a:buClr>
                <a:srgbClr val="535353"/>
              </a:buClr>
              <a:buSzPct val="80000"/>
              <a:buChar char="๏"/>
              <a:defRPr sz="3500"/>
            </a:pPr>
            <a:r>
              <a:t>SVM - nonlinear classification technique to produce company’s score</a:t>
            </a:r>
          </a:p>
          <a:p>
            <a:pPr marL="444499" indent="-444499">
              <a:lnSpc>
                <a:spcPct val="150000"/>
              </a:lnSpc>
              <a:buClr>
                <a:srgbClr val="535353"/>
              </a:buClr>
              <a:buSzPct val="80000"/>
              <a:buChar char="๏"/>
              <a:defRPr sz="3500"/>
            </a:pPr>
            <a:r>
              <a:t>Company’s score transformed to PD and rating</a:t>
            </a:r>
          </a:p>
          <a:p>
            <a:pPr marL="444499" indent="-444499">
              <a:lnSpc>
                <a:spcPct val="150000"/>
              </a:lnSpc>
              <a:buClr>
                <a:srgbClr val="535353"/>
              </a:buClr>
              <a:buSzPct val="80000"/>
              <a:buChar char="๏"/>
              <a:defRPr sz="3500"/>
            </a:pPr>
            <a:r>
              <a:t>Now important for Micro Credits </a:t>
            </a:r>
            <a:r>
              <a:rPr u="sng">
                <a:hlinkClick r:id="rId2" invalidUrl="" action="" tgtFrame="" tooltip="" history="1" highlightClick="0" endSnd="0"/>
              </a:rPr>
              <a:t>webank.com</a:t>
            </a:r>
            <a:r>
              <a:t> </a:t>
            </a:r>
          </a:p>
        </p:txBody>
      </p:sp>
      <p:sp>
        <p:nvSpPr>
          <p:cNvPr id="240"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pic>
        <p:nvPicPr>
          <p:cNvPr id="241" name="Bildschirmfoto 2016-12-16 um 08.11.09.png" descr="Bildschirmfoto 2016-12-16 um 08.11.09.png"/>
          <p:cNvPicPr>
            <a:picLocks noChangeAspect="1"/>
          </p:cNvPicPr>
          <p:nvPr/>
        </p:nvPicPr>
        <p:blipFill>
          <a:blip r:embed="rId3">
            <a:extLst/>
          </a:blip>
          <a:stretch>
            <a:fillRect/>
          </a:stretch>
        </p:blipFill>
        <p:spPr>
          <a:xfrm>
            <a:off x="6569433" y="6541486"/>
            <a:ext cx="4786122" cy="2329417"/>
          </a:xfrm>
          <a:prstGeom prst="rect">
            <a:avLst/>
          </a:prstGeom>
          <a:ln w="12700">
            <a:miter lim="400000"/>
          </a:ln>
        </p:spPr>
      </p:pic>
      <p:pic>
        <p:nvPicPr>
          <p:cNvPr id="242" name="Bildschirmfoto 2016-12-16 um 08.12.09.png" descr="Bildschirmfoto 2016-12-16 um 08.12.09.png"/>
          <p:cNvPicPr>
            <a:picLocks noChangeAspect="1"/>
          </p:cNvPicPr>
          <p:nvPr/>
        </p:nvPicPr>
        <p:blipFill>
          <a:blip r:embed="rId4">
            <a:extLst/>
          </a:blip>
          <a:stretch>
            <a:fillRect/>
          </a:stretch>
        </p:blipFill>
        <p:spPr>
          <a:xfrm>
            <a:off x="1788571" y="6541486"/>
            <a:ext cx="3899341" cy="232941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VM - loss"/>
          <p:cNvSpPr txBox="1"/>
          <p:nvPr>
            <p:ph type="body" idx="13"/>
          </p:nvPr>
        </p:nvSpPr>
        <p:spPr>
          <a:xfrm>
            <a:off x="768508" y="690715"/>
            <a:ext cx="11467783" cy="609855"/>
          </a:xfrm>
          <a:prstGeom prst="rect">
            <a:avLst/>
          </a:prstGeom>
        </p:spPr>
        <p:txBody>
          <a:bodyPr/>
          <a:lstStyle/>
          <a:p>
            <a:pPr/>
            <a:r>
              <a:t>SVM - loss</a:t>
            </a:r>
          </a:p>
        </p:txBody>
      </p:sp>
      <p:sp>
        <p:nvSpPr>
          <p:cNvPr id="245" name="Nonlinear classifier function   may be described by a function class    fixed a priori, i.e. class of linear classifiers (hyperplanes)…"/>
          <p:cNvSpPr txBox="1"/>
          <p:nvPr/>
        </p:nvSpPr>
        <p:spPr>
          <a:xfrm>
            <a:off x="768508" y="1690313"/>
            <a:ext cx="11467784" cy="53840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44499" indent="-444499">
              <a:lnSpc>
                <a:spcPct val="150000"/>
              </a:lnSpc>
              <a:buClr>
                <a:srgbClr val="535353"/>
              </a:buClr>
              <a:buSzPct val="80000"/>
              <a:buChar char="๏"/>
              <a:defRPr sz="3500"/>
            </a:pPr>
            <a:r>
              <a:t>Nonlinear classifier function   may be described by a function class    fixed a priori, i.e. class of linear classifiers (hyperplanes)</a:t>
            </a:r>
          </a:p>
          <a:p>
            <a:pPr marL="444499" indent="-444499">
              <a:lnSpc>
                <a:spcPct val="150000"/>
              </a:lnSpc>
              <a:buClr>
                <a:srgbClr val="535353"/>
              </a:buClr>
              <a:buSzPct val="80000"/>
              <a:buChar char="๏"/>
              <a:defRPr sz="3500"/>
            </a:pPr>
            <a:r>
              <a:t>Loss</a:t>
            </a:r>
          </a:p>
          <a:p>
            <a:pPr>
              <a:lnSpc>
                <a:spcPct val="150000"/>
              </a:lnSpc>
              <a:defRPr sz="3500"/>
            </a:pPr>
          </a:p>
          <a:p>
            <a:pPr>
              <a:lnSpc>
                <a:spcPct val="150000"/>
              </a:lnSpc>
              <a:defRPr sz="3500"/>
            </a:pPr>
          </a:p>
          <a:p>
            <a:pPr marL="444499" indent="-444499">
              <a:lnSpc>
                <a:spcPct val="150000"/>
              </a:lnSpc>
              <a:buClr>
                <a:srgbClr val="535353"/>
              </a:buClr>
              <a:buSzPct val="80000"/>
              <a:buChar char="๏"/>
              <a:defRPr sz="3500"/>
            </a:pPr>
            <a:r>
              <a:t>Y = response = -1; +1 and X = predictor</a:t>
            </a:r>
          </a:p>
        </p:txBody>
      </p:sp>
      <p:sp>
        <p:nvSpPr>
          <p:cNvPr id="246"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pic>
        <p:nvPicPr>
          <p:cNvPr id="247" name="Screen Shot 2016-12-12 at 10.23.05.png" descr="Screen Shot 2016-12-12 at 10.23.05.png"/>
          <p:cNvPicPr>
            <a:picLocks noChangeAspect="1"/>
          </p:cNvPicPr>
          <p:nvPr/>
        </p:nvPicPr>
        <p:blipFill>
          <a:blip r:embed="rId2">
            <a:extLst/>
          </a:blip>
          <a:srcRect l="0" t="0" r="0" b="0"/>
          <a:stretch>
            <a:fillRect/>
          </a:stretch>
        </p:blipFill>
        <p:spPr>
          <a:xfrm>
            <a:off x="6468533" y="1831975"/>
            <a:ext cx="304801" cy="419100"/>
          </a:xfrm>
          <a:prstGeom prst="rect">
            <a:avLst/>
          </a:prstGeom>
          <a:ln w="12700">
            <a:miter lim="400000"/>
          </a:ln>
        </p:spPr>
      </p:pic>
      <p:pic>
        <p:nvPicPr>
          <p:cNvPr id="248" name="Screen Shot 2016-12-12 at 10.23.10.png" descr="Screen Shot 2016-12-12 at 10.23.10.png"/>
          <p:cNvPicPr>
            <a:picLocks noChangeAspect="1"/>
          </p:cNvPicPr>
          <p:nvPr/>
        </p:nvPicPr>
        <p:blipFill>
          <a:blip r:embed="rId3">
            <a:extLst/>
          </a:blip>
          <a:stretch>
            <a:fillRect/>
          </a:stretch>
        </p:blipFill>
        <p:spPr>
          <a:xfrm>
            <a:off x="3925953" y="2567582"/>
            <a:ext cx="419101" cy="482601"/>
          </a:xfrm>
          <a:prstGeom prst="rect">
            <a:avLst/>
          </a:prstGeom>
          <a:ln w="12700">
            <a:miter lim="400000"/>
          </a:ln>
        </p:spPr>
      </p:pic>
      <p:pic>
        <p:nvPicPr>
          <p:cNvPr id="249" name="imageedit_1_2407865501.png" descr="imageedit_1_2407865501.png"/>
          <p:cNvPicPr>
            <a:picLocks noChangeAspect="1"/>
          </p:cNvPicPr>
          <p:nvPr/>
        </p:nvPicPr>
        <p:blipFill>
          <a:blip r:embed="rId4">
            <a:extLst/>
          </a:blip>
          <a:stretch>
            <a:fillRect/>
          </a:stretch>
        </p:blipFill>
        <p:spPr>
          <a:xfrm>
            <a:off x="1582406" y="4698206"/>
            <a:ext cx="9246731" cy="190783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VM - expected and empirical risk"/>
          <p:cNvSpPr txBox="1"/>
          <p:nvPr>
            <p:ph type="body" idx="13"/>
          </p:nvPr>
        </p:nvSpPr>
        <p:spPr>
          <a:xfrm>
            <a:off x="768508" y="690715"/>
            <a:ext cx="11467783" cy="609855"/>
          </a:xfrm>
          <a:prstGeom prst="rect">
            <a:avLst/>
          </a:prstGeom>
        </p:spPr>
        <p:txBody>
          <a:bodyPr/>
          <a:lstStyle/>
          <a:p>
            <a:pPr/>
            <a:r>
              <a:t>SVM - expected and empirical risk</a:t>
            </a:r>
          </a:p>
        </p:txBody>
      </p:sp>
      <p:sp>
        <p:nvSpPr>
          <p:cNvPr id="252" name="Expected risk - expected value of loss under the true probability measure…"/>
          <p:cNvSpPr txBox="1"/>
          <p:nvPr/>
        </p:nvSpPr>
        <p:spPr>
          <a:xfrm>
            <a:off x="768508" y="1690313"/>
            <a:ext cx="11467784" cy="6177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44499" indent="-444499">
              <a:lnSpc>
                <a:spcPct val="150000"/>
              </a:lnSpc>
              <a:buClr>
                <a:srgbClr val="535353"/>
              </a:buClr>
              <a:buSzPct val="80000"/>
              <a:buChar char="๏"/>
              <a:defRPr sz="3500"/>
            </a:pPr>
            <a:r>
              <a:t>Expected risk - expected value of loss under the true probability measure</a:t>
            </a:r>
          </a:p>
          <a:p>
            <a:pPr>
              <a:lnSpc>
                <a:spcPct val="150000"/>
              </a:lnSpc>
              <a:defRPr sz="3500"/>
            </a:pPr>
          </a:p>
          <a:p>
            <a:pPr>
              <a:lnSpc>
                <a:spcPct val="150000"/>
              </a:lnSpc>
              <a:defRPr sz="3500"/>
            </a:pPr>
          </a:p>
          <a:p>
            <a:pPr marL="444499" indent="-444499">
              <a:lnSpc>
                <a:spcPct val="150000"/>
              </a:lnSpc>
              <a:buClr>
                <a:srgbClr val="535353"/>
              </a:buClr>
              <a:buSzPct val="80000"/>
              <a:buChar char="๏"/>
              <a:defRPr sz="3500"/>
            </a:pPr>
            <a:r>
              <a:t>Empirical risk - average value of loss over the training set</a:t>
            </a:r>
          </a:p>
          <a:p>
            <a:pPr>
              <a:lnSpc>
                <a:spcPct val="150000"/>
              </a:lnSpc>
              <a:defRPr sz="3500"/>
            </a:pPr>
          </a:p>
          <a:p>
            <a:pPr>
              <a:lnSpc>
                <a:spcPct val="150000"/>
              </a:lnSpc>
              <a:defRPr sz="3500"/>
            </a:pPr>
          </a:p>
        </p:txBody>
      </p:sp>
      <p:sp>
        <p:nvSpPr>
          <p:cNvPr id="253"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pic>
        <p:nvPicPr>
          <p:cNvPr id="254" name="imageedit_3_2900556508.png" descr="imageedit_3_2900556508.png"/>
          <p:cNvPicPr>
            <a:picLocks noChangeAspect="1"/>
          </p:cNvPicPr>
          <p:nvPr/>
        </p:nvPicPr>
        <p:blipFill>
          <a:blip r:embed="rId2">
            <a:extLst/>
          </a:blip>
          <a:stretch>
            <a:fillRect/>
          </a:stretch>
        </p:blipFill>
        <p:spPr>
          <a:xfrm>
            <a:off x="2736519" y="3315361"/>
            <a:ext cx="5638801" cy="1219201"/>
          </a:xfrm>
          <a:prstGeom prst="rect">
            <a:avLst/>
          </a:prstGeom>
          <a:ln w="12700">
            <a:miter lim="400000"/>
          </a:ln>
        </p:spPr>
      </p:pic>
      <p:pic>
        <p:nvPicPr>
          <p:cNvPr id="255" name="imageedit_5_3499037306.png" descr="imageedit_5_3499037306.png"/>
          <p:cNvPicPr>
            <a:picLocks noChangeAspect="1"/>
          </p:cNvPicPr>
          <p:nvPr/>
        </p:nvPicPr>
        <p:blipFill>
          <a:blip r:embed="rId3">
            <a:extLst/>
          </a:blip>
          <a:stretch>
            <a:fillRect/>
          </a:stretch>
        </p:blipFill>
        <p:spPr>
          <a:xfrm>
            <a:off x="2751534" y="5839221"/>
            <a:ext cx="5067301" cy="14097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 name="Seek and ye shall find"/>
          <p:cNvSpPr txBox="1"/>
          <p:nvPr>
            <p:ph type="body" idx="13"/>
          </p:nvPr>
        </p:nvSpPr>
        <p:spPr>
          <a:xfrm>
            <a:off x="768508" y="690715"/>
            <a:ext cx="11467783" cy="609855"/>
          </a:xfrm>
          <a:prstGeom prst="rect">
            <a:avLst/>
          </a:prstGeom>
        </p:spPr>
        <p:txBody>
          <a:bodyPr/>
          <a:lstStyle/>
          <a:p>
            <a:pPr/>
            <a:r>
              <a:t>Seek and ye shall find</a:t>
            </a:r>
          </a:p>
        </p:txBody>
      </p:sp>
      <p:pic>
        <p:nvPicPr>
          <p:cNvPr id="74" name="Screen Shot 2016-11-01 at 13.21.07.png" descr="Screen Shot 2016-11-01 at 13.21.07.png"/>
          <p:cNvPicPr>
            <a:picLocks noChangeAspect="1"/>
          </p:cNvPicPr>
          <p:nvPr/>
        </p:nvPicPr>
        <p:blipFill>
          <a:blip r:embed="rId2">
            <a:extLst/>
          </a:blip>
          <a:stretch>
            <a:fillRect/>
          </a:stretch>
        </p:blipFill>
        <p:spPr>
          <a:xfrm>
            <a:off x="634338" y="2194431"/>
            <a:ext cx="3914222" cy="3018390"/>
          </a:xfrm>
          <a:prstGeom prst="rect">
            <a:avLst/>
          </a:prstGeom>
          <a:ln w="12700">
            <a:miter lim="400000"/>
          </a:ln>
        </p:spPr>
      </p:pic>
      <p:pic>
        <p:nvPicPr>
          <p:cNvPr id="75" name="Screen Shot 2016-11-01 at 13.21.26.png" descr="Screen Shot 2016-11-01 at 13.21.26.png"/>
          <p:cNvPicPr>
            <a:picLocks noChangeAspect="1"/>
          </p:cNvPicPr>
          <p:nvPr/>
        </p:nvPicPr>
        <p:blipFill>
          <a:blip r:embed="rId3">
            <a:extLst/>
          </a:blip>
          <a:srcRect l="13019" t="7471" r="3023" b="8344"/>
          <a:stretch>
            <a:fillRect/>
          </a:stretch>
        </p:blipFill>
        <p:spPr>
          <a:xfrm>
            <a:off x="9151584" y="2232458"/>
            <a:ext cx="3127373" cy="3018489"/>
          </a:xfrm>
          <a:custGeom>
            <a:avLst/>
            <a:gdLst/>
            <a:ahLst/>
            <a:cxnLst>
              <a:cxn ang="0">
                <a:pos x="wd2" y="hd2"/>
              </a:cxn>
              <a:cxn ang="5400000">
                <a:pos x="wd2" y="hd2"/>
              </a:cxn>
              <a:cxn ang="10800000">
                <a:pos x="wd2" y="hd2"/>
              </a:cxn>
              <a:cxn ang="16200000">
                <a:pos x="wd2" y="hd2"/>
              </a:cxn>
            </a:cxnLst>
            <a:rect l="0" t="0" r="r" b="b"/>
            <a:pathLst>
              <a:path w="21362" h="21513" fill="norm" stroke="1" extrusionOk="0">
                <a:moveTo>
                  <a:pt x="11318" y="1"/>
                </a:moveTo>
                <a:cubicBezTo>
                  <a:pt x="10868" y="-17"/>
                  <a:pt x="10468" y="437"/>
                  <a:pt x="10643" y="991"/>
                </a:cubicBezTo>
                <a:cubicBezTo>
                  <a:pt x="10688" y="1132"/>
                  <a:pt x="10793" y="1298"/>
                  <a:pt x="10876" y="1359"/>
                </a:cubicBezTo>
                <a:cubicBezTo>
                  <a:pt x="10960" y="1419"/>
                  <a:pt x="11164" y="1469"/>
                  <a:pt x="11332" y="1469"/>
                </a:cubicBezTo>
                <a:cubicBezTo>
                  <a:pt x="11759" y="1469"/>
                  <a:pt x="11982" y="1215"/>
                  <a:pt x="11982" y="731"/>
                </a:cubicBezTo>
                <a:cubicBezTo>
                  <a:pt x="11982" y="430"/>
                  <a:pt x="11952" y="354"/>
                  <a:pt x="11766" y="190"/>
                </a:cubicBezTo>
                <a:cubicBezTo>
                  <a:pt x="11623" y="66"/>
                  <a:pt x="11468" y="7"/>
                  <a:pt x="11318" y="1"/>
                </a:cubicBezTo>
                <a:close/>
                <a:moveTo>
                  <a:pt x="9562" y="448"/>
                </a:moveTo>
                <a:cubicBezTo>
                  <a:pt x="9529" y="452"/>
                  <a:pt x="9494" y="463"/>
                  <a:pt x="9461" y="485"/>
                </a:cubicBezTo>
                <a:cubicBezTo>
                  <a:pt x="9293" y="595"/>
                  <a:pt x="9272" y="766"/>
                  <a:pt x="9410" y="909"/>
                </a:cubicBezTo>
                <a:cubicBezTo>
                  <a:pt x="9548" y="1053"/>
                  <a:pt x="9593" y="1056"/>
                  <a:pt x="9757" y="931"/>
                </a:cubicBezTo>
                <a:cubicBezTo>
                  <a:pt x="9976" y="764"/>
                  <a:pt x="9788" y="416"/>
                  <a:pt x="9562" y="448"/>
                </a:cubicBezTo>
                <a:close/>
                <a:moveTo>
                  <a:pt x="8065" y="767"/>
                </a:moveTo>
                <a:cubicBezTo>
                  <a:pt x="7893" y="785"/>
                  <a:pt x="7792" y="975"/>
                  <a:pt x="7900" y="1186"/>
                </a:cubicBezTo>
                <a:cubicBezTo>
                  <a:pt x="7952" y="1287"/>
                  <a:pt x="8031" y="1323"/>
                  <a:pt x="8163" y="1308"/>
                </a:cubicBezTo>
                <a:cubicBezTo>
                  <a:pt x="8408" y="1278"/>
                  <a:pt x="8472" y="934"/>
                  <a:pt x="8255" y="813"/>
                </a:cubicBezTo>
                <a:cubicBezTo>
                  <a:pt x="8187" y="775"/>
                  <a:pt x="8122" y="762"/>
                  <a:pt x="8065" y="767"/>
                </a:cubicBezTo>
                <a:close/>
                <a:moveTo>
                  <a:pt x="6414" y="954"/>
                </a:moveTo>
                <a:cubicBezTo>
                  <a:pt x="6361" y="954"/>
                  <a:pt x="6308" y="980"/>
                  <a:pt x="6222" y="1030"/>
                </a:cubicBezTo>
                <a:cubicBezTo>
                  <a:pt x="5951" y="1188"/>
                  <a:pt x="5863" y="1479"/>
                  <a:pt x="6016" y="1721"/>
                </a:cubicBezTo>
                <a:cubicBezTo>
                  <a:pt x="6109" y="1870"/>
                  <a:pt x="6192" y="1910"/>
                  <a:pt x="6406" y="1910"/>
                </a:cubicBezTo>
                <a:cubicBezTo>
                  <a:pt x="6742" y="1910"/>
                  <a:pt x="6852" y="1781"/>
                  <a:pt x="6823" y="1421"/>
                </a:cubicBezTo>
                <a:cubicBezTo>
                  <a:pt x="6806" y="1206"/>
                  <a:pt x="6756" y="1117"/>
                  <a:pt x="6607" y="1030"/>
                </a:cubicBezTo>
                <a:cubicBezTo>
                  <a:pt x="6520" y="980"/>
                  <a:pt x="6467" y="954"/>
                  <a:pt x="6414" y="954"/>
                </a:cubicBezTo>
                <a:close/>
                <a:moveTo>
                  <a:pt x="14373" y="1028"/>
                </a:moveTo>
                <a:cubicBezTo>
                  <a:pt x="14217" y="1028"/>
                  <a:pt x="14160" y="1070"/>
                  <a:pt x="14127" y="1209"/>
                </a:cubicBezTo>
                <a:cubicBezTo>
                  <a:pt x="14103" y="1307"/>
                  <a:pt x="14104" y="1423"/>
                  <a:pt x="14129" y="1466"/>
                </a:cubicBezTo>
                <a:cubicBezTo>
                  <a:pt x="14210" y="1602"/>
                  <a:pt x="14577" y="1557"/>
                  <a:pt x="14623" y="1407"/>
                </a:cubicBezTo>
                <a:cubicBezTo>
                  <a:pt x="14692" y="1179"/>
                  <a:pt x="14593" y="1028"/>
                  <a:pt x="14373" y="1028"/>
                </a:cubicBezTo>
                <a:close/>
                <a:moveTo>
                  <a:pt x="12934" y="1211"/>
                </a:moveTo>
                <a:cubicBezTo>
                  <a:pt x="12763" y="1211"/>
                  <a:pt x="12718" y="1248"/>
                  <a:pt x="12698" y="1393"/>
                </a:cubicBezTo>
                <a:cubicBezTo>
                  <a:pt x="12684" y="1498"/>
                  <a:pt x="12722" y="1606"/>
                  <a:pt x="12790" y="1658"/>
                </a:cubicBezTo>
                <a:cubicBezTo>
                  <a:pt x="12854" y="1707"/>
                  <a:pt x="12967" y="1730"/>
                  <a:pt x="13045" y="1709"/>
                </a:cubicBezTo>
                <a:cubicBezTo>
                  <a:pt x="13155" y="1679"/>
                  <a:pt x="13184" y="1619"/>
                  <a:pt x="13167" y="1441"/>
                </a:cubicBezTo>
                <a:cubicBezTo>
                  <a:pt x="13148" y="1240"/>
                  <a:pt x="13119" y="1211"/>
                  <a:pt x="12934" y="1211"/>
                </a:cubicBezTo>
                <a:close/>
                <a:moveTo>
                  <a:pt x="11137" y="1791"/>
                </a:moveTo>
                <a:cubicBezTo>
                  <a:pt x="11096" y="1798"/>
                  <a:pt x="11059" y="1813"/>
                  <a:pt x="11028" y="1839"/>
                </a:cubicBezTo>
                <a:cubicBezTo>
                  <a:pt x="10903" y="1948"/>
                  <a:pt x="10891" y="2250"/>
                  <a:pt x="11012" y="2300"/>
                </a:cubicBezTo>
                <a:cubicBezTo>
                  <a:pt x="11286" y="2416"/>
                  <a:pt x="11541" y="2214"/>
                  <a:pt x="11446" y="1955"/>
                </a:cubicBezTo>
                <a:cubicBezTo>
                  <a:pt x="11402" y="1838"/>
                  <a:pt x="11258" y="1772"/>
                  <a:pt x="11137" y="1791"/>
                </a:cubicBezTo>
                <a:close/>
                <a:moveTo>
                  <a:pt x="16016" y="2035"/>
                </a:moveTo>
                <a:cubicBezTo>
                  <a:pt x="15965" y="2044"/>
                  <a:pt x="15910" y="2071"/>
                  <a:pt x="15856" y="2117"/>
                </a:cubicBezTo>
                <a:cubicBezTo>
                  <a:pt x="15721" y="2231"/>
                  <a:pt x="15710" y="2272"/>
                  <a:pt x="15783" y="2414"/>
                </a:cubicBezTo>
                <a:cubicBezTo>
                  <a:pt x="15908" y="2657"/>
                  <a:pt x="16239" y="2606"/>
                  <a:pt x="16268" y="2337"/>
                </a:cubicBezTo>
                <a:cubicBezTo>
                  <a:pt x="16292" y="2127"/>
                  <a:pt x="16170" y="2005"/>
                  <a:pt x="16016" y="2035"/>
                </a:cubicBezTo>
                <a:close/>
                <a:moveTo>
                  <a:pt x="4899" y="2057"/>
                </a:moveTo>
                <a:cubicBezTo>
                  <a:pt x="4622" y="2057"/>
                  <a:pt x="4333" y="2280"/>
                  <a:pt x="4270" y="2541"/>
                </a:cubicBezTo>
                <a:cubicBezTo>
                  <a:pt x="4203" y="2820"/>
                  <a:pt x="4352" y="3215"/>
                  <a:pt x="4571" y="3339"/>
                </a:cubicBezTo>
                <a:cubicBezTo>
                  <a:pt x="4810" y="3474"/>
                  <a:pt x="4884" y="3475"/>
                  <a:pt x="5183" y="3344"/>
                </a:cubicBezTo>
                <a:cubicBezTo>
                  <a:pt x="5809" y="3072"/>
                  <a:pt x="5585" y="2057"/>
                  <a:pt x="4899" y="2057"/>
                </a:cubicBezTo>
                <a:close/>
                <a:moveTo>
                  <a:pt x="7602" y="2298"/>
                </a:moveTo>
                <a:cubicBezTo>
                  <a:pt x="7440" y="2362"/>
                  <a:pt x="7345" y="2597"/>
                  <a:pt x="7474" y="2759"/>
                </a:cubicBezTo>
                <a:cubicBezTo>
                  <a:pt x="7568" y="2877"/>
                  <a:pt x="7618" y="2887"/>
                  <a:pt x="7783" y="2821"/>
                </a:cubicBezTo>
                <a:cubicBezTo>
                  <a:pt x="7934" y="2761"/>
                  <a:pt x="7929" y="2361"/>
                  <a:pt x="7778" y="2300"/>
                </a:cubicBezTo>
                <a:cubicBezTo>
                  <a:pt x="7715" y="2276"/>
                  <a:pt x="7655" y="2276"/>
                  <a:pt x="7602" y="2298"/>
                </a:cubicBezTo>
                <a:close/>
                <a:moveTo>
                  <a:pt x="9637" y="2459"/>
                </a:moveTo>
                <a:cubicBezTo>
                  <a:pt x="9597" y="2463"/>
                  <a:pt x="9553" y="2477"/>
                  <a:pt x="9510" y="2501"/>
                </a:cubicBezTo>
                <a:cubicBezTo>
                  <a:pt x="9357" y="2587"/>
                  <a:pt x="9332" y="2791"/>
                  <a:pt x="9459" y="2923"/>
                </a:cubicBezTo>
                <a:cubicBezTo>
                  <a:pt x="9656" y="3129"/>
                  <a:pt x="9989" y="2928"/>
                  <a:pt x="9906" y="2654"/>
                </a:cubicBezTo>
                <a:cubicBezTo>
                  <a:pt x="9864" y="2515"/>
                  <a:pt x="9760" y="2445"/>
                  <a:pt x="9637" y="2459"/>
                </a:cubicBezTo>
                <a:close/>
                <a:moveTo>
                  <a:pt x="14561" y="2877"/>
                </a:moveTo>
                <a:cubicBezTo>
                  <a:pt x="14300" y="2824"/>
                  <a:pt x="14026" y="3016"/>
                  <a:pt x="14026" y="3336"/>
                </a:cubicBezTo>
                <a:cubicBezTo>
                  <a:pt x="14026" y="3632"/>
                  <a:pt x="14193" y="3799"/>
                  <a:pt x="14517" y="3831"/>
                </a:cubicBezTo>
                <a:cubicBezTo>
                  <a:pt x="14750" y="3854"/>
                  <a:pt x="14760" y="3869"/>
                  <a:pt x="14767" y="4159"/>
                </a:cubicBezTo>
                <a:cubicBezTo>
                  <a:pt x="14775" y="4519"/>
                  <a:pt x="14949" y="4824"/>
                  <a:pt x="15170" y="4869"/>
                </a:cubicBezTo>
                <a:cubicBezTo>
                  <a:pt x="15259" y="4886"/>
                  <a:pt x="15338" y="4906"/>
                  <a:pt x="15349" y="4911"/>
                </a:cubicBezTo>
                <a:cubicBezTo>
                  <a:pt x="15360" y="4917"/>
                  <a:pt x="15477" y="4873"/>
                  <a:pt x="15610" y="4815"/>
                </a:cubicBezTo>
                <a:cubicBezTo>
                  <a:pt x="16211" y="4553"/>
                  <a:pt x="15939" y="3520"/>
                  <a:pt x="15295" y="3621"/>
                </a:cubicBezTo>
                <a:cubicBezTo>
                  <a:pt x="15198" y="3637"/>
                  <a:pt x="15071" y="3665"/>
                  <a:pt x="15013" y="3681"/>
                </a:cubicBezTo>
                <a:cubicBezTo>
                  <a:pt x="14931" y="3704"/>
                  <a:pt x="14912" y="3649"/>
                  <a:pt x="14929" y="3438"/>
                </a:cubicBezTo>
                <a:cubicBezTo>
                  <a:pt x="14946" y="3240"/>
                  <a:pt x="14914" y="3127"/>
                  <a:pt x="14807" y="3016"/>
                </a:cubicBezTo>
                <a:cubicBezTo>
                  <a:pt x="14734" y="2940"/>
                  <a:pt x="14647" y="2895"/>
                  <a:pt x="14561" y="2877"/>
                </a:cubicBezTo>
                <a:close/>
                <a:moveTo>
                  <a:pt x="3860" y="2880"/>
                </a:moveTo>
                <a:cubicBezTo>
                  <a:pt x="3751" y="2858"/>
                  <a:pt x="3524" y="3044"/>
                  <a:pt x="3524" y="3157"/>
                </a:cubicBezTo>
                <a:cubicBezTo>
                  <a:pt x="3524" y="3192"/>
                  <a:pt x="3575" y="3276"/>
                  <a:pt x="3638" y="3341"/>
                </a:cubicBezTo>
                <a:cubicBezTo>
                  <a:pt x="3775" y="3484"/>
                  <a:pt x="3939" y="3463"/>
                  <a:pt x="4045" y="3288"/>
                </a:cubicBezTo>
                <a:cubicBezTo>
                  <a:pt x="4135" y="3138"/>
                  <a:pt x="4035" y="2916"/>
                  <a:pt x="3860" y="2880"/>
                </a:cubicBezTo>
                <a:close/>
                <a:moveTo>
                  <a:pt x="12622" y="3084"/>
                </a:moveTo>
                <a:cubicBezTo>
                  <a:pt x="12374" y="3084"/>
                  <a:pt x="12244" y="3403"/>
                  <a:pt x="12419" y="3585"/>
                </a:cubicBezTo>
                <a:cubicBezTo>
                  <a:pt x="12557" y="3729"/>
                  <a:pt x="12754" y="3685"/>
                  <a:pt x="12839" y="3491"/>
                </a:cubicBezTo>
                <a:cubicBezTo>
                  <a:pt x="12930" y="3283"/>
                  <a:pt x="12825" y="3084"/>
                  <a:pt x="12622" y="3084"/>
                </a:cubicBezTo>
                <a:close/>
                <a:moveTo>
                  <a:pt x="17526" y="3305"/>
                </a:moveTo>
                <a:cubicBezTo>
                  <a:pt x="17275" y="3306"/>
                  <a:pt x="17174" y="3415"/>
                  <a:pt x="17225" y="3627"/>
                </a:cubicBezTo>
                <a:cubicBezTo>
                  <a:pt x="17262" y="3779"/>
                  <a:pt x="17315" y="3819"/>
                  <a:pt x="17477" y="3819"/>
                </a:cubicBezTo>
                <a:cubicBezTo>
                  <a:pt x="17616" y="3819"/>
                  <a:pt x="17696" y="3776"/>
                  <a:pt x="17724" y="3684"/>
                </a:cubicBezTo>
                <a:cubicBezTo>
                  <a:pt x="17787" y="3478"/>
                  <a:pt x="17696" y="3303"/>
                  <a:pt x="17526" y="3305"/>
                </a:cubicBezTo>
                <a:close/>
                <a:moveTo>
                  <a:pt x="7940" y="3452"/>
                </a:moveTo>
                <a:cubicBezTo>
                  <a:pt x="7235" y="3452"/>
                  <a:pt x="7019" y="4409"/>
                  <a:pt x="7653" y="4724"/>
                </a:cubicBezTo>
                <a:cubicBezTo>
                  <a:pt x="7791" y="4793"/>
                  <a:pt x="7931" y="4831"/>
                  <a:pt x="7965" y="4809"/>
                </a:cubicBezTo>
                <a:cubicBezTo>
                  <a:pt x="8032" y="4766"/>
                  <a:pt x="8128" y="4898"/>
                  <a:pt x="8152" y="5064"/>
                </a:cubicBezTo>
                <a:cubicBezTo>
                  <a:pt x="8218" y="5522"/>
                  <a:pt x="8510" y="5779"/>
                  <a:pt x="8873" y="5703"/>
                </a:cubicBezTo>
                <a:cubicBezTo>
                  <a:pt x="9316" y="5611"/>
                  <a:pt x="9315" y="5610"/>
                  <a:pt x="9399" y="5867"/>
                </a:cubicBezTo>
                <a:cubicBezTo>
                  <a:pt x="9483" y="6125"/>
                  <a:pt x="9555" y="6191"/>
                  <a:pt x="9887" y="6314"/>
                </a:cubicBezTo>
                <a:cubicBezTo>
                  <a:pt x="10066" y="6380"/>
                  <a:pt x="10078" y="6410"/>
                  <a:pt x="10039" y="6668"/>
                </a:cubicBezTo>
                <a:cubicBezTo>
                  <a:pt x="10003" y="6903"/>
                  <a:pt x="10026" y="6986"/>
                  <a:pt x="10185" y="7182"/>
                </a:cubicBezTo>
                <a:cubicBezTo>
                  <a:pt x="10336" y="7370"/>
                  <a:pt x="10428" y="7417"/>
                  <a:pt x="10640" y="7417"/>
                </a:cubicBezTo>
                <a:cubicBezTo>
                  <a:pt x="11035" y="7417"/>
                  <a:pt x="11278" y="7190"/>
                  <a:pt x="11278" y="6820"/>
                </a:cubicBezTo>
                <a:cubicBezTo>
                  <a:pt x="11278" y="6432"/>
                  <a:pt x="11182" y="6264"/>
                  <a:pt x="10887" y="6136"/>
                </a:cubicBezTo>
                <a:cubicBezTo>
                  <a:pt x="10655" y="6035"/>
                  <a:pt x="10643" y="6010"/>
                  <a:pt x="10643" y="5664"/>
                </a:cubicBezTo>
                <a:cubicBezTo>
                  <a:pt x="10643" y="5344"/>
                  <a:pt x="10616" y="5277"/>
                  <a:pt x="10418" y="5103"/>
                </a:cubicBezTo>
                <a:cubicBezTo>
                  <a:pt x="10194" y="4907"/>
                  <a:pt x="9990" y="4889"/>
                  <a:pt x="9640" y="5033"/>
                </a:cubicBezTo>
                <a:cubicBezTo>
                  <a:pt x="9555" y="5068"/>
                  <a:pt x="9504" y="5039"/>
                  <a:pt x="9475" y="4945"/>
                </a:cubicBezTo>
                <a:cubicBezTo>
                  <a:pt x="9344" y="4522"/>
                  <a:pt x="9135" y="4334"/>
                  <a:pt x="8805" y="4334"/>
                </a:cubicBezTo>
                <a:cubicBezTo>
                  <a:pt x="8662" y="4334"/>
                  <a:pt x="8642" y="4303"/>
                  <a:pt x="8567" y="3947"/>
                </a:cubicBezTo>
                <a:cubicBezTo>
                  <a:pt x="8498" y="3619"/>
                  <a:pt x="8287" y="3452"/>
                  <a:pt x="7940" y="3452"/>
                </a:cubicBezTo>
                <a:close/>
                <a:moveTo>
                  <a:pt x="6287" y="3463"/>
                </a:moveTo>
                <a:cubicBezTo>
                  <a:pt x="6115" y="3508"/>
                  <a:pt x="5994" y="3756"/>
                  <a:pt x="6135" y="3932"/>
                </a:cubicBezTo>
                <a:cubicBezTo>
                  <a:pt x="6182" y="3991"/>
                  <a:pt x="6276" y="4040"/>
                  <a:pt x="6344" y="4040"/>
                </a:cubicBezTo>
                <a:cubicBezTo>
                  <a:pt x="6624" y="4040"/>
                  <a:pt x="6710" y="3657"/>
                  <a:pt x="6466" y="3497"/>
                </a:cubicBezTo>
                <a:cubicBezTo>
                  <a:pt x="6405" y="3457"/>
                  <a:pt x="6344" y="3448"/>
                  <a:pt x="6287" y="3463"/>
                </a:cubicBezTo>
                <a:close/>
                <a:moveTo>
                  <a:pt x="10836" y="3466"/>
                </a:moveTo>
                <a:cubicBezTo>
                  <a:pt x="10606" y="3489"/>
                  <a:pt x="10517" y="3635"/>
                  <a:pt x="10600" y="3859"/>
                </a:cubicBezTo>
                <a:cubicBezTo>
                  <a:pt x="10645" y="3981"/>
                  <a:pt x="11035" y="4003"/>
                  <a:pt x="11104" y="3887"/>
                </a:cubicBezTo>
                <a:cubicBezTo>
                  <a:pt x="11129" y="3845"/>
                  <a:pt x="11128" y="3728"/>
                  <a:pt x="11104" y="3627"/>
                </a:cubicBezTo>
                <a:cubicBezTo>
                  <a:pt x="11067" y="3472"/>
                  <a:pt x="11027" y="3447"/>
                  <a:pt x="10836" y="3466"/>
                </a:cubicBezTo>
                <a:close/>
                <a:moveTo>
                  <a:pt x="2819" y="4040"/>
                </a:moveTo>
                <a:cubicBezTo>
                  <a:pt x="2578" y="4040"/>
                  <a:pt x="2509" y="4131"/>
                  <a:pt x="2567" y="4374"/>
                </a:cubicBezTo>
                <a:cubicBezTo>
                  <a:pt x="2617" y="4580"/>
                  <a:pt x="2888" y="4623"/>
                  <a:pt x="3028" y="4447"/>
                </a:cubicBezTo>
                <a:cubicBezTo>
                  <a:pt x="3169" y="4271"/>
                  <a:pt x="3051" y="4040"/>
                  <a:pt x="2819" y="4040"/>
                </a:cubicBezTo>
                <a:close/>
                <a:moveTo>
                  <a:pt x="5132" y="4334"/>
                </a:moveTo>
                <a:cubicBezTo>
                  <a:pt x="4661" y="4332"/>
                  <a:pt x="4431" y="4849"/>
                  <a:pt x="4728" y="5242"/>
                </a:cubicBezTo>
                <a:cubicBezTo>
                  <a:pt x="4838" y="5387"/>
                  <a:pt x="4938" y="5434"/>
                  <a:pt x="5129" y="5434"/>
                </a:cubicBezTo>
                <a:cubicBezTo>
                  <a:pt x="5588" y="5434"/>
                  <a:pt x="5837" y="5017"/>
                  <a:pt x="5628" y="4603"/>
                </a:cubicBezTo>
                <a:cubicBezTo>
                  <a:pt x="5516" y="4381"/>
                  <a:pt x="5431" y="4335"/>
                  <a:pt x="5132" y="4334"/>
                </a:cubicBezTo>
                <a:close/>
                <a:moveTo>
                  <a:pt x="16935" y="4334"/>
                </a:moveTo>
                <a:cubicBezTo>
                  <a:pt x="16514" y="4334"/>
                  <a:pt x="16249" y="4565"/>
                  <a:pt x="16100" y="5064"/>
                </a:cubicBezTo>
                <a:cubicBezTo>
                  <a:pt x="16034" y="5285"/>
                  <a:pt x="15994" y="5318"/>
                  <a:pt x="15791" y="5321"/>
                </a:cubicBezTo>
                <a:cubicBezTo>
                  <a:pt x="15511" y="5326"/>
                  <a:pt x="15361" y="5512"/>
                  <a:pt x="15480" y="5709"/>
                </a:cubicBezTo>
                <a:cubicBezTo>
                  <a:pt x="15591" y="5895"/>
                  <a:pt x="15826" y="5905"/>
                  <a:pt x="15981" y="5731"/>
                </a:cubicBezTo>
                <a:lnTo>
                  <a:pt x="16114" y="5582"/>
                </a:lnTo>
                <a:lnTo>
                  <a:pt x="16268" y="5799"/>
                </a:lnTo>
                <a:cubicBezTo>
                  <a:pt x="16442" y="6043"/>
                  <a:pt x="16877" y="6213"/>
                  <a:pt x="17149" y="6142"/>
                </a:cubicBezTo>
                <a:cubicBezTo>
                  <a:pt x="17247" y="6116"/>
                  <a:pt x="17421" y="6015"/>
                  <a:pt x="17534" y="5915"/>
                </a:cubicBezTo>
                <a:cubicBezTo>
                  <a:pt x="17755" y="5722"/>
                  <a:pt x="17903" y="5771"/>
                  <a:pt x="17903" y="6037"/>
                </a:cubicBezTo>
                <a:cubicBezTo>
                  <a:pt x="17903" y="6110"/>
                  <a:pt x="17967" y="6236"/>
                  <a:pt x="18044" y="6317"/>
                </a:cubicBezTo>
                <a:cubicBezTo>
                  <a:pt x="18198" y="6477"/>
                  <a:pt x="18534" y="6509"/>
                  <a:pt x="18757" y="6385"/>
                </a:cubicBezTo>
                <a:cubicBezTo>
                  <a:pt x="19107" y="6190"/>
                  <a:pt x="19061" y="5525"/>
                  <a:pt x="18687" y="5364"/>
                </a:cubicBezTo>
                <a:cubicBezTo>
                  <a:pt x="18466" y="5269"/>
                  <a:pt x="18162" y="5321"/>
                  <a:pt x="18039" y="5477"/>
                </a:cubicBezTo>
                <a:cubicBezTo>
                  <a:pt x="17922" y="5623"/>
                  <a:pt x="17833" y="5536"/>
                  <a:pt x="17833" y="5276"/>
                </a:cubicBezTo>
                <a:cubicBezTo>
                  <a:pt x="17833" y="4726"/>
                  <a:pt x="17459" y="4334"/>
                  <a:pt x="16935" y="4334"/>
                </a:cubicBezTo>
                <a:close/>
                <a:moveTo>
                  <a:pt x="13435" y="4408"/>
                </a:moveTo>
                <a:cubicBezTo>
                  <a:pt x="13178" y="4408"/>
                  <a:pt x="13066" y="4449"/>
                  <a:pt x="12882" y="4620"/>
                </a:cubicBezTo>
                <a:cubicBezTo>
                  <a:pt x="12670" y="4818"/>
                  <a:pt x="12652" y="4869"/>
                  <a:pt x="12652" y="5287"/>
                </a:cubicBezTo>
                <a:cubicBezTo>
                  <a:pt x="12652" y="5706"/>
                  <a:pt x="12670" y="5757"/>
                  <a:pt x="12882" y="5955"/>
                </a:cubicBezTo>
                <a:cubicBezTo>
                  <a:pt x="13073" y="6132"/>
                  <a:pt x="13174" y="6170"/>
                  <a:pt x="13471" y="6170"/>
                </a:cubicBezTo>
                <a:cubicBezTo>
                  <a:pt x="13784" y="6170"/>
                  <a:pt x="13857" y="6137"/>
                  <a:pt x="14067" y="5918"/>
                </a:cubicBezTo>
                <a:cubicBezTo>
                  <a:pt x="14199" y="5781"/>
                  <a:pt x="14312" y="5592"/>
                  <a:pt x="14317" y="5497"/>
                </a:cubicBezTo>
                <a:cubicBezTo>
                  <a:pt x="14351" y="4761"/>
                  <a:pt x="14065" y="4408"/>
                  <a:pt x="13435" y="4408"/>
                </a:cubicBezTo>
                <a:close/>
                <a:moveTo>
                  <a:pt x="11741" y="4773"/>
                </a:moveTo>
                <a:cubicBezTo>
                  <a:pt x="11628" y="4770"/>
                  <a:pt x="11513" y="4793"/>
                  <a:pt x="11408" y="4852"/>
                </a:cubicBezTo>
                <a:cubicBezTo>
                  <a:pt x="11062" y="5045"/>
                  <a:pt x="11030" y="5689"/>
                  <a:pt x="11353" y="5966"/>
                </a:cubicBezTo>
                <a:cubicBezTo>
                  <a:pt x="11503" y="6094"/>
                  <a:pt x="11869" y="6135"/>
                  <a:pt x="12085" y="6048"/>
                </a:cubicBezTo>
                <a:cubicBezTo>
                  <a:pt x="12239" y="5987"/>
                  <a:pt x="12405" y="5638"/>
                  <a:pt x="12405" y="5375"/>
                </a:cubicBezTo>
                <a:cubicBezTo>
                  <a:pt x="12405" y="5035"/>
                  <a:pt x="12081" y="4780"/>
                  <a:pt x="11741" y="4773"/>
                </a:cubicBezTo>
                <a:close/>
                <a:moveTo>
                  <a:pt x="3424" y="5186"/>
                </a:moveTo>
                <a:cubicBezTo>
                  <a:pt x="3084" y="5186"/>
                  <a:pt x="2890" y="5386"/>
                  <a:pt x="2890" y="5740"/>
                </a:cubicBezTo>
                <a:cubicBezTo>
                  <a:pt x="2890" y="6067"/>
                  <a:pt x="3084" y="6317"/>
                  <a:pt x="3337" y="6317"/>
                </a:cubicBezTo>
                <a:cubicBezTo>
                  <a:pt x="3567" y="6317"/>
                  <a:pt x="3591" y="6361"/>
                  <a:pt x="3505" y="6651"/>
                </a:cubicBezTo>
                <a:cubicBezTo>
                  <a:pt x="3398" y="7016"/>
                  <a:pt x="3568" y="7373"/>
                  <a:pt x="3909" y="7491"/>
                </a:cubicBezTo>
                <a:cubicBezTo>
                  <a:pt x="4049" y="7539"/>
                  <a:pt x="4211" y="7557"/>
                  <a:pt x="4270" y="7533"/>
                </a:cubicBezTo>
                <a:cubicBezTo>
                  <a:pt x="4343" y="7504"/>
                  <a:pt x="4410" y="7568"/>
                  <a:pt x="4478" y="7740"/>
                </a:cubicBezTo>
                <a:cubicBezTo>
                  <a:pt x="4533" y="7876"/>
                  <a:pt x="4664" y="8055"/>
                  <a:pt x="4771" y="8136"/>
                </a:cubicBezTo>
                <a:lnTo>
                  <a:pt x="4966" y="8283"/>
                </a:lnTo>
                <a:lnTo>
                  <a:pt x="4706" y="8444"/>
                </a:lnTo>
                <a:cubicBezTo>
                  <a:pt x="4085" y="8826"/>
                  <a:pt x="4259" y="9664"/>
                  <a:pt x="4969" y="9708"/>
                </a:cubicBezTo>
                <a:cubicBezTo>
                  <a:pt x="5085" y="9716"/>
                  <a:pt x="5242" y="9766"/>
                  <a:pt x="5319" y="9819"/>
                </a:cubicBezTo>
                <a:cubicBezTo>
                  <a:pt x="5395" y="9872"/>
                  <a:pt x="5577" y="9915"/>
                  <a:pt x="5720" y="9915"/>
                </a:cubicBezTo>
                <a:cubicBezTo>
                  <a:pt x="5951" y="9915"/>
                  <a:pt x="6009" y="9872"/>
                  <a:pt x="6238" y="9547"/>
                </a:cubicBezTo>
                <a:lnTo>
                  <a:pt x="6495" y="9182"/>
                </a:lnTo>
                <a:lnTo>
                  <a:pt x="6802" y="9451"/>
                </a:lnTo>
                <a:cubicBezTo>
                  <a:pt x="7050" y="9667"/>
                  <a:pt x="7099" y="9742"/>
                  <a:pt x="7046" y="9847"/>
                </a:cubicBezTo>
                <a:cubicBezTo>
                  <a:pt x="6930" y="10071"/>
                  <a:pt x="6971" y="10334"/>
                  <a:pt x="7160" y="10568"/>
                </a:cubicBezTo>
                <a:cubicBezTo>
                  <a:pt x="7310" y="10755"/>
                  <a:pt x="7395" y="10794"/>
                  <a:pt x="7639" y="10794"/>
                </a:cubicBezTo>
                <a:cubicBezTo>
                  <a:pt x="7803" y="10794"/>
                  <a:pt x="7970" y="10757"/>
                  <a:pt x="8014" y="10712"/>
                </a:cubicBezTo>
                <a:cubicBezTo>
                  <a:pt x="8118" y="10604"/>
                  <a:pt x="8267" y="10705"/>
                  <a:pt x="8214" y="10848"/>
                </a:cubicBezTo>
                <a:cubicBezTo>
                  <a:pt x="8191" y="10910"/>
                  <a:pt x="8193" y="11025"/>
                  <a:pt x="8217" y="11103"/>
                </a:cubicBezTo>
                <a:cubicBezTo>
                  <a:pt x="8249" y="11210"/>
                  <a:pt x="8313" y="11239"/>
                  <a:pt x="8483" y="11222"/>
                </a:cubicBezTo>
                <a:cubicBezTo>
                  <a:pt x="8665" y="11203"/>
                  <a:pt x="8709" y="11162"/>
                  <a:pt x="8727" y="11001"/>
                </a:cubicBezTo>
                <a:cubicBezTo>
                  <a:pt x="8750" y="10788"/>
                  <a:pt x="8534" y="10602"/>
                  <a:pt x="8350" y="10676"/>
                </a:cubicBezTo>
                <a:cubicBezTo>
                  <a:pt x="8220" y="10727"/>
                  <a:pt x="8139" y="10585"/>
                  <a:pt x="8239" y="10480"/>
                </a:cubicBezTo>
                <a:cubicBezTo>
                  <a:pt x="8282" y="10436"/>
                  <a:pt x="8317" y="10271"/>
                  <a:pt x="8317" y="10116"/>
                </a:cubicBezTo>
                <a:cubicBezTo>
                  <a:pt x="8317" y="9835"/>
                  <a:pt x="8175" y="9620"/>
                  <a:pt x="7870" y="9437"/>
                </a:cubicBezTo>
                <a:cubicBezTo>
                  <a:pt x="7766" y="9374"/>
                  <a:pt x="7758" y="9327"/>
                  <a:pt x="7824" y="9131"/>
                </a:cubicBezTo>
                <a:cubicBezTo>
                  <a:pt x="7885" y="8949"/>
                  <a:pt x="7881" y="8844"/>
                  <a:pt x="7794" y="8628"/>
                </a:cubicBezTo>
                <a:cubicBezTo>
                  <a:pt x="7688" y="8363"/>
                  <a:pt x="7689" y="8349"/>
                  <a:pt x="7859" y="8138"/>
                </a:cubicBezTo>
                <a:cubicBezTo>
                  <a:pt x="8292" y="7602"/>
                  <a:pt x="7835" y="6793"/>
                  <a:pt x="7176" y="6931"/>
                </a:cubicBezTo>
                <a:cubicBezTo>
                  <a:pt x="6809" y="7007"/>
                  <a:pt x="6626" y="7242"/>
                  <a:pt x="6626" y="7635"/>
                </a:cubicBezTo>
                <a:cubicBezTo>
                  <a:pt x="6626" y="7821"/>
                  <a:pt x="6669" y="8038"/>
                  <a:pt x="6723" y="8119"/>
                </a:cubicBezTo>
                <a:cubicBezTo>
                  <a:pt x="6812" y="8250"/>
                  <a:pt x="6802" y="8290"/>
                  <a:pt x="6631" y="8509"/>
                </a:cubicBezTo>
                <a:lnTo>
                  <a:pt x="6441" y="8755"/>
                </a:lnTo>
                <a:lnTo>
                  <a:pt x="6325" y="8571"/>
                </a:lnTo>
                <a:cubicBezTo>
                  <a:pt x="6244" y="8442"/>
                  <a:pt x="6116" y="8370"/>
                  <a:pt x="5904" y="8334"/>
                </a:cubicBezTo>
                <a:cubicBezTo>
                  <a:pt x="5491" y="8262"/>
                  <a:pt x="5485" y="8251"/>
                  <a:pt x="5641" y="7983"/>
                </a:cubicBezTo>
                <a:cubicBezTo>
                  <a:pt x="5806" y="7701"/>
                  <a:pt x="5820" y="7362"/>
                  <a:pt x="5674" y="7146"/>
                </a:cubicBezTo>
                <a:cubicBezTo>
                  <a:pt x="5562" y="6979"/>
                  <a:pt x="5199" y="6826"/>
                  <a:pt x="4977" y="6852"/>
                </a:cubicBezTo>
                <a:cubicBezTo>
                  <a:pt x="4883" y="6862"/>
                  <a:pt x="4820" y="6795"/>
                  <a:pt x="4763" y="6622"/>
                </a:cubicBezTo>
                <a:cubicBezTo>
                  <a:pt x="4676" y="6358"/>
                  <a:pt x="4533" y="6244"/>
                  <a:pt x="4197" y="6173"/>
                </a:cubicBezTo>
                <a:cubicBezTo>
                  <a:pt x="4000" y="6131"/>
                  <a:pt x="3981" y="6100"/>
                  <a:pt x="3969" y="5805"/>
                </a:cubicBezTo>
                <a:cubicBezTo>
                  <a:pt x="3952" y="5399"/>
                  <a:pt x="3763" y="5186"/>
                  <a:pt x="3424" y="5186"/>
                </a:cubicBezTo>
                <a:close/>
                <a:moveTo>
                  <a:pt x="6720" y="5395"/>
                </a:moveTo>
                <a:cubicBezTo>
                  <a:pt x="6678" y="5387"/>
                  <a:pt x="6636" y="5388"/>
                  <a:pt x="6598" y="5403"/>
                </a:cubicBezTo>
                <a:cubicBezTo>
                  <a:pt x="6449" y="5463"/>
                  <a:pt x="6385" y="5713"/>
                  <a:pt x="6487" y="5842"/>
                </a:cubicBezTo>
                <a:cubicBezTo>
                  <a:pt x="6654" y="6050"/>
                  <a:pt x="6978" y="5920"/>
                  <a:pt x="6978" y="5644"/>
                </a:cubicBezTo>
                <a:cubicBezTo>
                  <a:pt x="6978" y="5527"/>
                  <a:pt x="6849" y="5417"/>
                  <a:pt x="6720" y="5395"/>
                </a:cubicBezTo>
                <a:close/>
                <a:moveTo>
                  <a:pt x="19560" y="5545"/>
                </a:moveTo>
                <a:cubicBezTo>
                  <a:pt x="19342" y="5545"/>
                  <a:pt x="19255" y="5692"/>
                  <a:pt x="19340" y="5921"/>
                </a:cubicBezTo>
                <a:cubicBezTo>
                  <a:pt x="19366" y="5992"/>
                  <a:pt x="19452" y="6023"/>
                  <a:pt x="19576" y="6009"/>
                </a:cubicBezTo>
                <a:cubicBezTo>
                  <a:pt x="19740" y="5989"/>
                  <a:pt x="19771" y="5951"/>
                  <a:pt x="19771" y="5765"/>
                </a:cubicBezTo>
                <a:cubicBezTo>
                  <a:pt x="19771" y="5570"/>
                  <a:pt x="19746" y="5545"/>
                  <a:pt x="19560" y="5545"/>
                </a:cubicBezTo>
                <a:close/>
                <a:moveTo>
                  <a:pt x="1906" y="5593"/>
                </a:moveTo>
                <a:cubicBezTo>
                  <a:pt x="1612" y="5550"/>
                  <a:pt x="1475" y="5937"/>
                  <a:pt x="1721" y="6113"/>
                </a:cubicBezTo>
                <a:cubicBezTo>
                  <a:pt x="1826" y="6188"/>
                  <a:pt x="1857" y="6183"/>
                  <a:pt x="2001" y="6074"/>
                </a:cubicBezTo>
                <a:cubicBezTo>
                  <a:pt x="2185" y="5933"/>
                  <a:pt x="2125" y="5625"/>
                  <a:pt x="1906" y="5593"/>
                </a:cubicBezTo>
                <a:close/>
                <a:moveTo>
                  <a:pt x="14495" y="6156"/>
                </a:moveTo>
                <a:cubicBezTo>
                  <a:pt x="14209" y="6144"/>
                  <a:pt x="13910" y="6369"/>
                  <a:pt x="13872" y="6625"/>
                </a:cubicBezTo>
                <a:cubicBezTo>
                  <a:pt x="13854" y="6744"/>
                  <a:pt x="13788" y="6776"/>
                  <a:pt x="13517" y="6786"/>
                </a:cubicBezTo>
                <a:cubicBezTo>
                  <a:pt x="13279" y="6796"/>
                  <a:pt x="13136" y="6846"/>
                  <a:pt x="13013" y="6967"/>
                </a:cubicBezTo>
                <a:cubicBezTo>
                  <a:pt x="12843" y="7133"/>
                  <a:pt x="12838" y="7133"/>
                  <a:pt x="12766" y="6993"/>
                </a:cubicBezTo>
                <a:cubicBezTo>
                  <a:pt x="12601" y="6672"/>
                  <a:pt x="12043" y="6612"/>
                  <a:pt x="11755" y="6883"/>
                </a:cubicBezTo>
                <a:cubicBezTo>
                  <a:pt x="11571" y="7055"/>
                  <a:pt x="11527" y="7433"/>
                  <a:pt x="11660" y="7700"/>
                </a:cubicBezTo>
                <a:cubicBezTo>
                  <a:pt x="11771" y="7925"/>
                  <a:pt x="11883" y="7980"/>
                  <a:pt x="12300" y="8020"/>
                </a:cubicBezTo>
                <a:cubicBezTo>
                  <a:pt x="12466" y="8036"/>
                  <a:pt x="12516" y="8079"/>
                  <a:pt x="12533" y="8223"/>
                </a:cubicBezTo>
                <a:cubicBezTo>
                  <a:pt x="12571" y="8559"/>
                  <a:pt x="12708" y="8823"/>
                  <a:pt x="12880" y="8891"/>
                </a:cubicBezTo>
                <a:cubicBezTo>
                  <a:pt x="13198" y="9017"/>
                  <a:pt x="13441" y="8969"/>
                  <a:pt x="13650" y="8738"/>
                </a:cubicBezTo>
                <a:cubicBezTo>
                  <a:pt x="13888" y="8474"/>
                  <a:pt x="14033" y="8499"/>
                  <a:pt x="14352" y="8857"/>
                </a:cubicBezTo>
                <a:cubicBezTo>
                  <a:pt x="14614" y="9151"/>
                  <a:pt x="14960" y="9192"/>
                  <a:pt x="15241" y="8962"/>
                </a:cubicBezTo>
                <a:cubicBezTo>
                  <a:pt x="15633" y="8640"/>
                  <a:pt x="15526" y="8071"/>
                  <a:pt x="15032" y="7850"/>
                </a:cubicBezTo>
                <a:cubicBezTo>
                  <a:pt x="14682" y="7694"/>
                  <a:pt x="14656" y="7567"/>
                  <a:pt x="14908" y="7256"/>
                </a:cubicBezTo>
                <a:cubicBezTo>
                  <a:pt x="15281" y="6793"/>
                  <a:pt x="15051" y="6177"/>
                  <a:pt x="14495" y="6156"/>
                </a:cubicBezTo>
                <a:close/>
                <a:moveTo>
                  <a:pt x="8765" y="6410"/>
                </a:moveTo>
                <a:cubicBezTo>
                  <a:pt x="8653" y="6365"/>
                  <a:pt x="8519" y="6408"/>
                  <a:pt x="8447" y="6571"/>
                </a:cubicBezTo>
                <a:cubicBezTo>
                  <a:pt x="8386" y="6711"/>
                  <a:pt x="8387" y="6779"/>
                  <a:pt x="8458" y="6868"/>
                </a:cubicBezTo>
                <a:cubicBezTo>
                  <a:pt x="8597" y="7043"/>
                  <a:pt x="8910" y="6978"/>
                  <a:pt x="8938" y="6769"/>
                </a:cubicBezTo>
                <a:cubicBezTo>
                  <a:pt x="8963" y="6587"/>
                  <a:pt x="8876" y="6456"/>
                  <a:pt x="8765" y="6410"/>
                </a:cubicBezTo>
                <a:close/>
                <a:moveTo>
                  <a:pt x="17496" y="6637"/>
                </a:moveTo>
                <a:cubicBezTo>
                  <a:pt x="17331" y="6683"/>
                  <a:pt x="17189" y="6818"/>
                  <a:pt x="17122" y="7027"/>
                </a:cubicBezTo>
                <a:cubicBezTo>
                  <a:pt x="17020" y="7351"/>
                  <a:pt x="17139" y="7675"/>
                  <a:pt x="17399" y="7776"/>
                </a:cubicBezTo>
                <a:cubicBezTo>
                  <a:pt x="17820" y="7941"/>
                  <a:pt x="18199" y="7682"/>
                  <a:pt x="18199" y="7228"/>
                </a:cubicBezTo>
                <a:cubicBezTo>
                  <a:pt x="18199" y="7014"/>
                  <a:pt x="18154" y="6905"/>
                  <a:pt x="18012" y="6778"/>
                </a:cubicBezTo>
                <a:cubicBezTo>
                  <a:pt x="17850" y="6633"/>
                  <a:pt x="17662" y="6590"/>
                  <a:pt x="17496" y="6637"/>
                </a:cubicBezTo>
                <a:close/>
                <a:moveTo>
                  <a:pt x="1187" y="7143"/>
                </a:moveTo>
                <a:cubicBezTo>
                  <a:pt x="1144" y="7140"/>
                  <a:pt x="1096" y="7146"/>
                  <a:pt x="1046" y="7163"/>
                </a:cubicBezTo>
                <a:cubicBezTo>
                  <a:pt x="895" y="7213"/>
                  <a:pt x="861" y="7604"/>
                  <a:pt x="1003" y="7663"/>
                </a:cubicBezTo>
                <a:cubicBezTo>
                  <a:pt x="1236" y="7761"/>
                  <a:pt x="1410" y="7638"/>
                  <a:pt x="1410" y="7375"/>
                </a:cubicBezTo>
                <a:cubicBezTo>
                  <a:pt x="1410" y="7240"/>
                  <a:pt x="1317" y="7150"/>
                  <a:pt x="1187" y="7143"/>
                </a:cubicBezTo>
                <a:close/>
                <a:moveTo>
                  <a:pt x="16380" y="7491"/>
                </a:moveTo>
                <a:cubicBezTo>
                  <a:pt x="16221" y="7491"/>
                  <a:pt x="16099" y="7828"/>
                  <a:pt x="16209" y="7966"/>
                </a:cubicBezTo>
                <a:cubicBezTo>
                  <a:pt x="16326" y="8113"/>
                  <a:pt x="16607" y="8111"/>
                  <a:pt x="16661" y="7963"/>
                </a:cubicBezTo>
                <a:cubicBezTo>
                  <a:pt x="16772" y="7664"/>
                  <a:pt x="16668" y="7491"/>
                  <a:pt x="16380" y="7491"/>
                </a:cubicBezTo>
                <a:close/>
                <a:moveTo>
                  <a:pt x="19204" y="7638"/>
                </a:moveTo>
                <a:cubicBezTo>
                  <a:pt x="19093" y="7638"/>
                  <a:pt x="18936" y="7726"/>
                  <a:pt x="18809" y="7858"/>
                </a:cubicBezTo>
                <a:cubicBezTo>
                  <a:pt x="18624" y="8051"/>
                  <a:pt x="18601" y="8122"/>
                  <a:pt x="18619" y="8427"/>
                </a:cubicBezTo>
                <a:cubicBezTo>
                  <a:pt x="18639" y="8765"/>
                  <a:pt x="18631" y="8780"/>
                  <a:pt x="18378" y="8905"/>
                </a:cubicBezTo>
                <a:cubicBezTo>
                  <a:pt x="18201" y="8992"/>
                  <a:pt x="18083" y="9118"/>
                  <a:pt x="18012" y="9295"/>
                </a:cubicBezTo>
                <a:lnTo>
                  <a:pt x="17906" y="9558"/>
                </a:lnTo>
                <a:lnTo>
                  <a:pt x="17719" y="9406"/>
                </a:lnTo>
                <a:cubicBezTo>
                  <a:pt x="17436" y="9174"/>
                  <a:pt x="17045" y="9200"/>
                  <a:pt x="16802" y="9468"/>
                </a:cubicBezTo>
                <a:lnTo>
                  <a:pt x="16607" y="9683"/>
                </a:lnTo>
                <a:lnTo>
                  <a:pt x="16436" y="9541"/>
                </a:lnTo>
                <a:cubicBezTo>
                  <a:pt x="16328" y="9453"/>
                  <a:pt x="16153" y="9400"/>
                  <a:pt x="15967" y="9400"/>
                </a:cubicBezTo>
                <a:cubicBezTo>
                  <a:pt x="15564" y="9400"/>
                  <a:pt x="15346" y="9640"/>
                  <a:pt x="15320" y="10116"/>
                </a:cubicBezTo>
                <a:cubicBezTo>
                  <a:pt x="15309" y="10307"/>
                  <a:pt x="15280" y="10570"/>
                  <a:pt x="15255" y="10701"/>
                </a:cubicBezTo>
                <a:cubicBezTo>
                  <a:pt x="15195" y="11013"/>
                  <a:pt x="15261" y="11270"/>
                  <a:pt x="15450" y="11453"/>
                </a:cubicBezTo>
                <a:cubicBezTo>
                  <a:pt x="15637" y="11635"/>
                  <a:pt x="16108" y="11655"/>
                  <a:pt x="16333" y="11490"/>
                </a:cubicBezTo>
                <a:cubicBezTo>
                  <a:pt x="16531" y="11346"/>
                  <a:pt x="16660" y="10873"/>
                  <a:pt x="16569" y="10625"/>
                </a:cubicBezTo>
                <a:cubicBezTo>
                  <a:pt x="16522" y="10496"/>
                  <a:pt x="16529" y="10405"/>
                  <a:pt x="16591" y="10316"/>
                </a:cubicBezTo>
                <a:cubicBezTo>
                  <a:pt x="16672" y="10201"/>
                  <a:pt x="16705" y="10215"/>
                  <a:pt x="16957" y="10486"/>
                </a:cubicBezTo>
                <a:cubicBezTo>
                  <a:pt x="17109" y="10649"/>
                  <a:pt x="17288" y="10852"/>
                  <a:pt x="17356" y="10936"/>
                </a:cubicBezTo>
                <a:cubicBezTo>
                  <a:pt x="17499" y="11113"/>
                  <a:pt x="17847" y="11135"/>
                  <a:pt x="18109" y="10984"/>
                </a:cubicBezTo>
                <a:cubicBezTo>
                  <a:pt x="18206" y="10928"/>
                  <a:pt x="18388" y="10902"/>
                  <a:pt x="18532" y="10922"/>
                </a:cubicBezTo>
                <a:cubicBezTo>
                  <a:pt x="18715" y="10947"/>
                  <a:pt x="18834" y="10916"/>
                  <a:pt x="18958" y="10811"/>
                </a:cubicBezTo>
                <a:cubicBezTo>
                  <a:pt x="19134" y="10663"/>
                  <a:pt x="19159" y="10521"/>
                  <a:pt x="19199" y="9474"/>
                </a:cubicBezTo>
                <a:cubicBezTo>
                  <a:pt x="19213" y="9110"/>
                  <a:pt x="19231" y="9065"/>
                  <a:pt x="19386" y="9032"/>
                </a:cubicBezTo>
                <a:cubicBezTo>
                  <a:pt x="20222" y="8854"/>
                  <a:pt x="20064" y="7638"/>
                  <a:pt x="19204" y="7638"/>
                </a:cubicBezTo>
                <a:close/>
                <a:moveTo>
                  <a:pt x="2776" y="7652"/>
                </a:moveTo>
                <a:cubicBezTo>
                  <a:pt x="2535" y="7628"/>
                  <a:pt x="2431" y="7770"/>
                  <a:pt x="2508" y="8020"/>
                </a:cubicBezTo>
                <a:cubicBezTo>
                  <a:pt x="2540" y="8127"/>
                  <a:pt x="2604" y="8156"/>
                  <a:pt x="2773" y="8138"/>
                </a:cubicBezTo>
                <a:cubicBezTo>
                  <a:pt x="2969" y="8119"/>
                  <a:pt x="2996" y="8089"/>
                  <a:pt x="2996" y="7895"/>
                </a:cubicBezTo>
                <a:cubicBezTo>
                  <a:pt x="2996" y="7702"/>
                  <a:pt x="2969" y="7672"/>
                  <a:pt x="2776" y="7652"/>
                </a:cubicBezTo>
                <a:close/>
                <a:moveTo>
                  <a:pt x="9675" y="7907"/>
                </a:moveTo>
                <a:cubicBezTo>
                  <a:pt x="9534" y="7913"/>
                  <a:pt x="9392" y="7956"/>
                  <a:pt x="9307" y="8037"/>
                </a:cubicBezTo>
                <a:cubicBezTo>
                  <a:pt x="9112" y="8220"/>
                  <a:pt x="9111" y="8684"/>
                  <a:pt x="9304" y="8885"/>
                </a:cubicBezTo>
                <a:cubicBezTo>
                  <a:pt x="9455" y="9043"/>
                  <a:pt x="9793" y="9080"/>
                  <a:pt x="10006" y="8962"/>
                </a:cubicBezTo>
                <a:cubicBezTo>
                  <a:pt x="10300" y="8798"/>
                  <a:pt x="10322" y="8246"/>
                  <a:pt x="10044" y="8006"/>
                </a:cubicBezTo>
                <a:cubicBezTo>
                  <a:pt x="9959" y="7932"/>
                  <a:pt x="9817" y="7900"/>
                  <a:pt x="9675" y="7907"/>
                </a:cubicBezTo>
                <a:close/>
                <a:moveTo>
                  <a:pt x="20782" y="8172"/>
                </a:moveTo>
                <a:cubicBezTo>
                  <a:pt x="20275" y="8149"/>
                  <a:pt x="19925" y="8795"/>
                  <a:pt x="20332" y="9219"/>
                </a:cubicBezTo>
                <a:cubicBezTo>
                  <a:pt x="20452" y="9343"/>
                  <a:pt x="20583" y="9400"/>
                  <a:pt x="20758" y="9400"/>
                </a:cubicBezTo>
                <a:cubicBezTo>
                  <a:pt x="21405" y="9400"/>
                  <a:pt x="21600" y="8482"/>
                  <a:pt x="21007" y="8226"/>
                </a:cubicBezTo>
                <a:cubicBezTo>
                  <a:pt x="20930" y="8193"/>
                  <a:pt x="20855" y="8176"/>
                  <a:pt x="20782" y="8172"/>
                </a:cubicBezTo>
                <a:close/>
                <a:moveTo>
                  <a:pt x="11055" y="8517"/>
                </a:moveTo>
                <a:cubicBezTo>
                  <a:pt x="10627" y="8517"/>
                  <a:pt x="10432" y="8729"/>
                  <a:pt x="10432" y="9188"/>
                </a:cubicBezTo>
                <a:cubicBezTo>
                  <a:pt x="10432" y="9380"/>
                  <a:pt x="10463" y="9558"/>
                  <a:pt x="10502" y="9584"/>
                </a:cubicBezTo>
                <a:cubicBezTo>
                  <a:pt x="10641" y="9673"/>
                  <a:pt x="10495" y="9755"/>
                  <a:pt x="10266" y="9717"/>
                </a:cubicBezTo>
                <a:cubicBezTo>
                  <a:pt x="10084" y="9686"/>
                  <a:pt x="9988" y="9720"/>
                  <a:pt x="9811" y="9875"/>
                </a:cubicBezTo>
                <a:cubicBezTo>
                  <a:pt x="9625" y="10038"/>
                  <a:pt x="9586" y="10128"/>
                  <a:pt x="9586" y="10376"/>
                </a:cubicBezTo>
                <a:cubicBezTo>
                  <a:pt x="9586" y="10583"/>
                  <a:pt x="9633" y="10729"/>
                  <a:pt x="9738" y="10845"/>
                </a:cubicBezTo>
                <a:lnTo>
                  <a:pt x="9890" y="11012"/>
                </a:lnTo>
                <a:lnTo>
                  <a:pt x="9702" y="11193"/>
                </a:lnTo>
                <a:cubicBezTo>
                  <a:pt x="9599" y="11293"/>
                  <a:pt x="9515" y="11420"/>
                  <a:pt x="9515" y="11476"/>
                </a:cubicBezTo>
                <a:cubicBezTo>
                  <a:pt x="9515" y="11532"/>
                  <a:pt x="9420" y="11668"/>
                  <a:pt x="9304" y="11776"/>
                </a:cubicBezTo>
                <a:cubicBezTo>
                  <a:pt x="9030" y="12030"/>
                  <a:pt x="9028" y="12189"/>
                  <a:pt x="9299" y="12189"/>
                </a:cubicBezTo>
                <a:cubicBezTo>
                  <a:pt x="9519" y="12189"/>
                  <a:pt x="9938" y="12554"/>
                  <a:pt x="9938" y="12746"/>
                </a:cubicBezTo>
                <a:cubicBezTo>
                  <a:pt x="9938" y="12804"/>
                  <a:pt x="9968" y="12851"/>
                  <a:pt x="10006" y="12851"/>
                </a:cubicBezTo>
                <a:cubicBezTo>
                  <a:pt x="10101" y="12851"/>
                  <a:pt x="10291" y="12453"/>
                  <a:pt x="10291" y="12254"/>
                </a:cubicBezTo>
                <a:cubicBezTo>
                  <a:pt x="10291" y="12164"/>
                  <a:pt x="10328" y="11979"/>
                  <a:pt x="10375" y="11844"/>
                </a:cubicBezTo>
                <a:cubicBezTo>
                  <a:pt x="10442" y="11651"/>
                  <a:pt x="10443" y="11549"/>
                  <a:pt x="10375" y="11363"/>
                </a:cubicBezTo>
                <a:cubicBezTo>
                  <a:pt x="10300" y="11159"/>
                  <a:pt x="10302" y="11115"/>
                  <a:pt x="10402" y="11052"/>
                </a:cubicBezTo>
                <a:cubicBezTo>
                  <a:pt x="10780" y="10812"/>
                  <a:pt x="10819" y="10743"/>
                  <a:pt x="10819" y="10305"/>
                </a:cubicBezTo>
                <a:lnTo>
                  <a:pt x="10819" y="9878"/>
                </a:lnTo>
                <a:lnTo>
                  <a:pt x="11131" y="9833"/>
                </a:lnTo>
                <a:cubicBezTo>
                  <a:pt x="11519" y="9779"/>
                  <a:pt x="11700" y="9567"/>
                  <a:pt x="11700" y="9168"/>
                </a:cubicBezTo>
                <a:cubicBezTo>
                  <a:pt x="11700" y="8762"/>
                  <a:pt x="11458" y="8517"/>
                  <a:pt x="11055" y="8517"/>
                </a:cubicBezTo>
                <a:close/>
                <a:moveTo>
                  <a:pt x="472" y="8755"/>
                </a:moveTo>
                <a:cubicBezTo>
                  <a:pt x="410" y="8760"/>
                  <a:pt x="350" y="8789"/>
                  <a:pt x="304" y="8854"/>
                </a:cubicBezTo>
                <a:cubicBezTo>
                  <a:pt x="184" y="9024"/>
                  <a:pt x="187" y="9069"/>
                  <a:pt x="325" y="9213"/>
                </a:cubicBezTo>
                <a:cubicBezTo>
                  <a:pt x="463" y="9356"/>
                  <a:pt x="626" y="9338"/>
                  <a:pt x="732" y="9162"/>
                </a:cubicBezTo>
                <a:cubicBezTo>
                  <a:pt x="856" y="8957"/>
                  <a:pt x="657" y="8740"/>
                  <a:pt x="472" y="8755"/>
                </a:cubicBezTo>
                <a:close/>
                <a:moveTo>
                  <a:pt x="2518" y="9140"/>
                </a:moveTo>
                <a:cubicBezTo>
                  <a:pt x="2478" y="9144"/>
                  <a:pt x="2434" y="9158"/>
                  <a:pt x="2391" y="9182"/>
                </a:cubicBezTo>
                <a:cubicBezTo>
                  <a:pt x="2238" y="9268"/>
                  <a:pt x="2213" y="9474"/>
                  <a:pt x="2340" y="9606"/>
                </a:cubicBezTo>
                <a:cubicBezTo>
                  <a:pt x="2537" y="9812"/>
                  <a:pt x="2870" y="9612"/>
                  <a:pt x="2787" y="9338"/>
                </a:cubicBezTo>
                <a:cubicBezTo>
                  <a:pt x="2745" y="9199"/>
                  <a:pt x="2641" y="9126"/>
                  <a:pt x="2518" y="9140"/>
                </a:cubicBezTo>
                <a:close/>
                <a:moveTo>
                  <a:pt x="1336" y="9705"/>
                </a:moveTo>
                <a:cubicBezTo>
                  <a:pt x="1017" y="9656"/>
                  <a:pt x="634" y="9884"/>
                  <a:pt x="634" y="10223"/>
                </a:cubicBezTo>
                <a:cubicBezTo>
                  <a:pt x="634" y="10438"/>
                  <a:pt x="814" y="10712"/>
                  <a:pt x="1011" y="10797"/>
                </a:cubicBezTo>
                <a:cubicBezTo>
                  <a:pt x="1545" y="11027"/>
                  <a:pt x="2015" y="10298"/>
                  <a:pt x="1618" y="9855"/>
                </a:cubicBezTo>
                <a:cubicBezTo>
                  <a:pt x="1543" y="9771"/>
                  <a:pt x="1443" y="9722"/>
                  <a:pt x="1336" y="9705"/>
                </a:cubicBezTo>
                <a:close/>
                <a:moveTo>
                  <a:pt x="3644" y="10353"/>
                </a:moveTo>
                <a:cubicBezTo>
                  <a:pt x="3507" y="10344"/>
                  <a:pt x="3367" y="10381"/>
                  <a:pt x="3283" y="10469"/>
                </a:cubicBezTo>
                <a:cubicBezTo>
                  <a:pt x="3075" y="10686"/>
                  <a:pt x="3176" y="11155"/>
                  <a:pt x="3454" y="11258"/>
                </a:cubicBezTo>
                <a:cubicBezTo>
                  <a:pt x="3655" y="11333"/>
                  <a:pt x="3742" y="11308"/>
                  <a:pt x="3915" y="11128"/>
                </a:cubicBezTo>
                <a:cubicBezTo>
                  <a:pt x="4115" y="10920"/>
                  <a:pt x="4132" y="10747"/>
                  <a:pt x="3977" y="10517"/>
                </a:cubicBezTo>
                <a:cubicBezTo>
                  <a:pt x="3911" y="10419"/>
                  <a:pt x="3780" y="10363"/>
                  <a:pt x="3644" y="10353"/>
                </a:cubicBezTo>
                <a:close/>
                <a:moveTo>
                  <a:pt x="13392" y="10427"/>
                </a:moveTo>
                <a:cubicBezTo>
                  <a:pt x="12899" y="10427"/>
                  <a:pt x="12652" y="11058"/>
                  <a:pt x="13002" y="11422"/>
                </a:cubicBezTo>
                <a:cubicBezTo>
                  <a:pt x="13341" y="11776"/>
                  <a:pt x="13853" y="11584"/>
                  <a:pt x="13932" y="11074"/>
                </a:cubicBezTo>
                <a:cubicBezTo>
                  <a:pt x="13966" y="10850"/>
                  <a:pt x="13942" y="10774"/>
                  <a:pt x="13791" y="10616"/>
                </a:cubicBezTo>
                <a:cubicBezTo>
                  <a:pt x="13674" y="10495"/>
                  <a:pt x="13532" y="10427"/>
                  <a:pt x="13392" y="10427"/>
                </a:cubicBezTo>
                <a:close/>
                <a:moveTo>
                  <a:pt x="11991" y="10794"/>
                </a:moveTo>
                <a:cubicBezTo>
                  <a:pt x="11772" y="10794"/>
                  <a:pt x="11679" y="10839"/>
                  <a:pt x="11565" y="10990"/>
                </a:cubicBezTo>
                <a:cubicBezTo>
                  <a:pt x="11356" y="11267"/>
                  <a:pt x="11373" y="11639"/>
                  <a:pt x="11606" y="11864"/>
                </a:cubicBezTo>
                <a:cubicBezTo>
                  <a:pt x="11862" y="12111"/>
                  <a:pt x="12152" y="12099"/>
                  <a:pt x="12411" y="11830"/>
                </a:cubicBezTo>
                <a:cubicBezTo>
                  <a:pt x="12819" y="11404"/>
                  <a:pt x="12572" y="10794"/>
                  <a:pt x="11991" y="10794"/>
                </a:cubicBezTo>
                <a:close/>
                <a:moveTo>
                  <a:pt x="20549" y="10871"/>
                </a:moveTo>
                <a:cubicBezTo>
                  <a:pt x="20296" y="10872"/>
                  <a:pt x="20208" y="10924"/>
                  <a:pt x="20099" y="11140"/>
                </a:cubicBezTo>
                <a:cubicBezTo>
                  <a:pt x="19973" y="11388"/>
                  <a:pt x="20002" y="11593"/>
                  <a:pt x="20191" y="11790"/>
                </a:cubicBezTo>
                <a:cubicBezTo>
                  <a:pt x="20391" y="11998"/>
                  <a:pt x="20686" y="12024"/>
                  <a:pt x="20918" y="11855"/>
                </a:cubicBezTo>
                <a:cubicBezTo>
                  <a:pt x="21039" y="11767"/>
                  <a:pt x="21075" y="11669"/>
                  <a:pt x="21075" y="11420"/>
                </a:cubicBezTo>
                <a:cubicBezTo>
                  <a:pt x="21075" y="11047"/>
                  <a:pt x="20904" y="10869"/>
                  <a:pt x="20549" y="10871"/>
                </a:cubicBezTo>
                <a:close/>
                <a:moveTo>
                  <a:pt x="14531" y="10874"/>
                </a:moveTo>
                <a:cubicBezTo>
                  <a:pt x="14429" y="10887"/>
                  <a:pt x="14335" y="10958"/>
                  <a:pt x="14319" y="11074"/>
                </a:cubicBezTo>
                <a:cubicBezTo>
                  <a:pt x="14307" y="11168"/>
                  <a:pt x="14335" y="11290"/>
                  <a:pt x="14382" y="11349"/>
                </a:cubicBezTo>
                <a:cubicBezTo>
                  <a:pt x="14594" y="11616"/>
                  <a:pt x="14959" y="11320"/>
                  <a:pt x="14799" y="11009"/>
                </a:cubicBezTo>
                <a:cubicBezTo>
                  <a:pt x="14744" y="10902"/>
                  <a:pt x="14633" y="10860"/>
                  <a:pt x="14531" y="10874"/>
                </a:cubicBezTo>
                <a:close/>
                <a:moveTo>
                  <a:pt x="2190" y="11077"/>
                </a:moveTo>
                <a:cubicBezTo>
                  <a:pt x="2039" y="11067"/>
                  <a:pt x="1882" y="11129"/>
                  <a:pt x="1768" y="11281"/>
                </a:cubicBezTo>
                <a:cubicBezTo>
                  <a:pt x="1574" y="11538"/>
                  <a:pt x="1583" y="11790"/>
                  <a:pt x="1795" y="12011"/>
                </a:cubicBezTo>
                <a:cubicBezTo>
                  <a:pt x="2147" y="12377"/>
                  <a:pt x="2678" y="12154"/>
                  <a:pt x="2678" y="11640"/>
                </a:cubicBezTo>
                <a:cubicBezTo>
                  <a:pt x="2678" y="11311"/>
                  <a:pt x="2442" y="11094"/>
                  <a:pt x="2190" y="11077"/>
                </a:cubicBezTo>
                <a:close/>
                <a:moveTo>
                  <a:pt x="5604" y="11089"/>
                </a:moveTo>
                <a:cubicBezTo>
                  <a:pt x="5414" y="11089"/>
                  <a:pt x="5264" y="11308"/>
                  <a:pt x="5330" y="11487"/>
                </a:cubicBezTo>
                <a:cubicBezTo>
                  <a:pt x="5389" y="11648"/>
                  <a:pt x="5757" y="11638"/>
                  <a:pt x="5842" y="11473"/>
                </a:cubicBezTo>
                <a:cubicBezTo>
                  <a:pt x="5936" y="11290"/>
                  <a:pt x="5812" y="11089"/>
                  <a:pt x="5604" y="11089"/>
                </a:cubicBezTo>
                <a:close/>
                <a:moveTo>
                  <a:pt x="686" y="11513"/>
                </a:moveTo>
                <a:cubicBezTo>
                  <a:pt x="623" y="11497"/>
                  <a:pt x="553" y="11507"/>
                  <a:pt x="442" y="11533"/>
                </a:cubicBezTo>
                <a:cubicBezTo>
                  <a:pt x="130" y="11606"/>
                  <a:pt x="0" y="11770"/>
                  <a:pt x="0" y="12090"/>
                </a:cubicBezTo>
                <a:cubicBezTo>
                  <a:pt x="0" y="12259"/>
                  <a:pt x="55" y="12369"/>
                  <a:pt x="187" y="12477"/>
                </a:cubicBezTo>
                <a:cubicBezTo>
                  <a:pt x="447" y="12690"/>
                  <a:pt x="731" y="12676"/>
                  <a:pt x="911" y="12438"/>
                </a:cubicBezTo>
                <a:cubicBezTo>
                  <a:pt x="1112" y="12172"/>
                  <a:pt x="1098" y="11855"/>
                  <a:pt x="878" y="11643"/>
                </a:cubicBezTo>
                <a:cubicBezTo>
                  <a:pt x="802" y="11570"/>
                  <a:pt x="749" y="11529"/>
                  <a:pt x="686" y="11513"/>
                </a:cubicBezTo>
                <a:close/>
                <a:moveTo>
                  <a:pt x="17307" y="11753"/>
                </a:moveTo>
                <a:cubicBezTo>
                  <a:pt x="17183" y="11761"/>
                  <a:pt x="17058" y="11814"/>
                  <a:pt x="16949" y="11929"/>
                </a:cubicBezTo>
                <a:cubicBezTo>
                  <a:pt x="16687" y="12202"/>
                  <a:pt x="16740" y="12635"/>
                  <a:pt x="17060" y="12820"/>
                </a:cubicBezTo>
                <a:cubicBezTo>
                  <a:pt x="17155" y="12874"/>
                  <a:pt x="17275" y="12920"/>
                  <a:pt x="17326" y="12921"/>
                </a:cubicBezTo>
                <a:cubicBezTo>
                  <a:pt x="17477" y="12926"/>
                  <a:pt x="17813" y="12718"/>
                  <a:pt x="17860" y="12591"/>
                </a:cubicBezTo>
                <a:cubicBezTo>
                  <a:pt x="18029" y="12132"/>
                  <a:pt x="17677" y="11732"/>
                  <a:pt x="17307" y="11753"/>
                </a:cubicBezTo>
                <a:close/>
                <a:moveTo>
                  <a:pt x="14029" y="12118"/>
                </a:moveTo>
                <a:cubicBezTo>
                  <a:pt x="13865" y="12131"/>
                  <a:pt x="13708" y="12188"/>
                  <a:pt x="13625" y="12282"/>
                </a:cubicBezTo>
                <a:cubicBezTo>
                  <a:pt x="13317" y="12637"/>
                  <a:pt x="13390" y="13161"/>
                  <a:pt x="13772" y="13334"/>
                </a:cubicBezTo>
                <a:cubicBezTo>
                  <a:pt x="14049" y="13460"/>
                  <a:pt x="14054" y="13458"/>
                  <a:pt x="14338" y="13334"/>
                </a:cubicBezTo>
                <a:cubicBezTo>
                  <a:pt x="14752" y="13154"/>
                  <a:pt x="14824" y="12503"/>
                  <a:pt x="14463" y="12217"/>
                </a:cubicBezTo>
                <a:cubicBezTo>
                  <a:pt x="14361" y="12137"/>
                  <a:pt x="14193" y="12105"/>
                  <a:pt x="14029" y="12118"/>
                </a:cubicBezTo>
                <a:close/>
                <a:moveTo>
                  <a:pt x="6851" y="12129"/>
                </a:moveTo>
                <a:cubicBezTo>
                  <a:pt x="6701" y="12148"/>
                  <a:pt x="6655" y="12196"/>
                  <a:pt x="6636" y="12364"/>
                </a:cubicBezTo>
                <a:cubicBezTo>
                  <a:pt x="6623" y="12485"/>
                  <a:pt x="6654" y="12603"/>
                  <a:pt x="6707" y="12639"/>
                </a:cubicBezTo>
                <a:cubicBezTo>
                  <a:pt x="6859" y="12739"/>
                  <a:pt x="6963" y="12713"/>
                  <a:pt x="7076" y="12545"/>
                </a:cubicBezTo>
                <a:cubicBezTo>
                  <a:pt x="7226" y="12322"/>
                  <a:pt x="7106" y="12099"/>
                  <a:pt x="6851" y="12129"/>
                </a:cubicBezTo>
                <a:close/>
                <a:moveTo>
                  <a:pt x="5297" y="12282"/>
                </a:moveTo>
                <a:cubicBezTo>
                  <a:pt x="5230" y="12274"/>
                  <a:pt x="5162" y="12279"/>
                  <a:pt x="5094" y="12296"/>
                </a:cubicBezTo>
                <a:cubicBezTo>
                  <a:pt x="4869" y="12355"/>
                  <a:pt x="4652" y="12539"/>
                  <a:pt x="4652" y="12670"/>
                </a:cubicBezTo>
                <a:cubicBezTo>
                  <a:pt x="4652" y="12877"/>
                  <a:pt x="4474" y="12915"/>
                  <a:pt x="4316" y="12743"/>
                </a:cubicBezTo>
                <a:cubicBezTo>
                  <a:pt x="4119" y="12531"/>
                  <a:pt x="3975" y="12493"/>
                  <a:pt x="3681" y="12574"/>
                </a:cubicBezTo>
                <a:cubicBezTo>
                  <a:pt x="3519" y="12618"/>
                  <a:pt x="3417" y="12708"/>
                  <a:pt x="3337" y="12882"/>
                </a:cubicBezTo>
                <a:cubicBezTo>
                  <a:pt x="3122" y="13352"/>
                  <a:pt x="3387" y="13807"/>
                  <a:pt x="3877" y="13807"/>
                </a:cubicBezTo>
                <a:cubicBezTo>
                  <a:pt x="4158" y="13807"/>
                  <a:pt x="4309" y="13703"/>
                  <a:pt x="4487" y="13394"/>
                </a:cubicBezTo>
                <a:cubicBezTo>
                  <a:pt x="4563" y="13261"/>
                  <a:pt x="4583" y="13270"/>
                  <a:pt x="4839" y="13524"/>
                </a:cubicBezTo>
                <a:cubicBezTo>
                  <a:pt x="4988" y="13672"/>
                  <a:pt x="5174" y="13807"/>
                  <a:pt x="5251" y="13827"/>
                </a:cubicBezTo>
                <a:cubicBezTo>
                  <a:pt x="5484" y="13884"/>
                  <a:pt x="5496" y="13883"/>
                  <a:pt x="5707" y="13770"/>
                </a:cubicBezTo>
                <a:cubicBezTo>
                  <a:pt x="6050" y="13585"/>
                  <a:pt x="6107" y="13108"/>
                  <a:pt x="5837" y="12675"/>
                </a:cubicBezTo>
                <a:cubicBezTo>
                  <a:pt x="5693" y="12445"/>
                  <a:pt x="5500" y="12307"/>
                  <a:pt x="5297" y="12282"/>
                </a:cubicBezTo>
                <a:close/>
                <a:moveTo>
                  <a:pt x="2182" y="12557"/>
                </a:moveTo>
                <a:cubicBezTo>
                  <a:pt x="1974" y="12557"/>
                  <a:pt x="1621" y="12946"/>
                  <a:pt x="1621" y="13173"/>
                </a:cubicBezTo>
                <a:cubicBezTo>
                  <a:pt x="1621" y="13438"/>
                  <a:pt x="1752" y="13704"/>
                  <a:pt x="1927" y="13793"/>
                </a:cubicBezTo>
                <a:cubicBezTo>
                  <a:pt x="2297" y="13979"/>
                  <a:pt x="2662" y="13837"/>
                  <a:pt x="2819" y="13442"/>
                </a:cubicBezTo>
                <a:cubicBezTo>
                  <a:pt x="2982" y="13034"/>
                  <a:pt x="2638" y="12557"/>
                  <a:pt x="2182" y="12557"/>
                </a:cubicBezTo>
                <a:close/>
                <a:moveTo>
                  <a:pt x="7973" y="12639"/>
                </a:moveTo>
                <a:cubicBezTo>
                  <a:pt x="7844" y="12639"/>
                  <a:pt x="7707" y="12683"/>
                  <a:pt x="7585" y="12783"/>
                </a:cubicBezTo>
                <a:cubicBezTo>
                  <a:pt x="7336" y="12987"/>
                  <a:pt x="7332" y="13373"/>
                  <a:pt x="7574" y="13626"/>
                </a:cubicBezTo>
                <a:cubicBezTo>
                  <a:pt x="7864" y="13928"/>
                  <a:pt x="8292" y="13842"/>
                  <a:pt x="8491" y="13442"/>
                </a:cubicBezTo>
                <a:cubicBezTo>
                  <a:pt x="8697" y="13026"/>
                  <a:pt x="8361" y="12638"/>
                  <a:pt x="7973" y="12639"/>
                </a:cubicBezTo>
                <a:close/>
                <a:moveTo>
                  <a:pt x="19665" y="12658"/>
                </a:moveTo>
                <a:cubicBezTo>
                  <a:pt x="19623" y="12649"/>
                  <a:pt x="19576" y="12651"/>
                  <a:pt x="19527" y="12667"/>
                </a:cubicBezTo>
                <a:cubicBezTo>
                  <a:pt x="19427" y="12700"/>
                  <a:pt x="19383" y="12776"/>
                  <a:pt x="19383" y="12916"/>
                </a:cubicBezTo>
                <a:cubicBezTo>
                  <a:pt x="19383" y="13028"/>
                  <a:pt x="19404" y="13144"/>
                  <a:pt x="19432" y="13173"/>
                </a:cubicBezTo>
                <a:cubicBezTo>
                  <a:pt x="19460" y="13202"/>
                  <a:pt x="19564" y="13216"/>
                  <a:pt x="19663" y="13204"/>
                </a:cubicBezTo>
                <a:cubicBezTo>
                  <a:pt x="19796" y="13188"/>
                  <a:pt x="19847" y="13133"/>
                  <a:pt x="19863" y="12992"/>
                </a:cubicBezTo>
                <a:cubicBezTo>
                  <a:pt x="19882" y="12819"/>
                  <a:pt x="19793" y="12687"/>
                  <a:pt x="19665" y="12658"/>
                </a:cubicBezTo>
                <a:close/>
                <a:moveTo>
                  <a:pt x="12094" y="13037"/>
                </a:moveTo>
                <a:cubicBezTo>
                  <a:pt x="11957" y="13016"/>
                  <a:pt x="11841" y="13117"/>
                  <a:pt x="11841" y="13289"/>
                </a:cubicBezTo>
                <a:cubicBezTo>
                  <a:pt x="11841" y="13399"/>
                  <a:pt x="11863" y="13512"/>
                  <a:pt x="11890" y="13541"/>
                </a:cubicBezTo>
                <a:cubicBezTo>
                  <a:pt x="11918" y="13570"/>
                  <a:pt x="12022" y="13581"/>
                  <a:pt x="12121" y="13569"/>
                </a:cubicBezTo>
                <a:cubicBezTo>
                  <a:pt x="12339" y="13543"/>
                  <a:pt x="12411" y="13239"/>
                  <a:pt x="12232" y="13102"/>
                </a:cubicBezTo>
                <a:cubicBezTo>
                  <a:pt x="12185" y="13067"/>
                  <a:pt x="12139" y="13045"/>
                  <a:pt x="12094" y="13037"/>
                </a:cubicBezTo>
                <a:close/>
                <a:moveTo>
                  <a:pt x="16363" y="13320"/>
                </a:moveTo>
                <a:cubicBezTo>
                  <a:pt x="16184" y="13327"/>
                  <a:pt x="16012" y="13388"/>
                  <a:pt x="15924" y="13501"/>
                </a:cubicBezTo>
                <a:cubicBezTo>
                  <a:pt x="15732" y="13749"/>
                  <a:pt x="15749" y="14136"/>
                  <a:pt x="15962" y="14358"/>
                </a:cubicBezTo>
                <a:cubicBezTo>
                  <a:pt x="16189" y="14595"/>
                  <a:pt x="16594" y="14606"/>
                  <a:pt x="16824" y="14381"/>
                </a:cubicBezTo>
                <a:cubicBezTo>
                  <a:pt x="17044" y="14166"/>
                  <a:pt x="17051" y="13668"/>
                  <a:pt x="16838" y="13467"/>
                </a:cubicBezTo>
                <a:cubicBezTo>
                  <a:pt x="16726" y="13362"/>
                  <a:pt x="16542" y="13314"/>
                  <a:pt x="16363" y="13320"/>
                </a:cubicBezTo>
                <a:close/>
                <a:moveTo>
                  <a:pt x="14978" y="13623"/>
                </a:moveTo>
                <a:cubicBezTo>
                  <a:pt x="14807" y="13623"/>
                  <a:pt x="14762" y="13656"/>
                  <a:pt x="14742" y="13801"/>
                </a:cubicBezTo>
                <a:cubicBezTo>
                  <a:pt x="14727" y="13910"/>
                  <a:pt x="14766" y="14016"/>
                  <a:pt x="14840" y="14073"/>
                </a:cubicBezTo>
                <a:cubicBezTo>
                  <a:pt x="15025" y="14214"/>
                  <a:pt x="15239" y="14068"/>
                  <a:pt x="15211" y="13818"/>
                </a:cubicBezTo>
                <a:cubicBezTo>
                  <a:pt x="15193" y="13653"/>
                  <a:pt x="15155" y="13623"/>
                  <a:pt x="14978" y="13623"/>
                </a:cubicBezTo>
                <a:close/>
                <a:moveTo>
                  <a:pt x="18182" y="13745"/>
                </a:moveTo>
                <a:cubicBezTo>
                  <a:pt x="18008" y="13770"/>
                  <a:pt x="17928" y="13944"/>
                  <a:pt x="18001" y="14141"/>
                </a:cubicBezTo>
                <a:cubicBezTo>
                  <a:pt x="18057" y="14293"/>
                  <a:pt x="18378" y="14272"/>
                  <a:pt x="18462" y="14109"/>
                </a:cubicBezTo>
                <a:cubicBezTo>
                  <a:pt x="18561" y="13917"/>
                  <a:pt x="18404" y="13712"/>
                  <a:pt x="18182" y="13745"/>
                </a:cubicBezTo>
                <a:close/>
                <a:moveTo>
                  <a:pt x="868" y="13759"/>
                </a:moveTo>
                <a:cubicBezTo>
                  <a:pt x="822" y="13759"/>
                  <a:pt x="776" y="13774"/>
                  <a:pt x="735" y="13810"/>
                </a:cubicBezTo>
                <a:cubicBezTo>
                  <a:pt x="629" y="13901"/>
                  <a:pt x="600" y="14184"/>
                  <a:pt x="686" y="14273"/>
                </a:cubicBezTo>
                <a:cubicBezTo>
                  <a:pt x="713" y="14302"/>
                  <a:pt x="815" y="14317"/>
                  <a:pt x="914" y="14305"/>
                </a:cubicBezTo>
                <a:cubicBezTo>
                  <a:pt x="1049" y="14288"/>
                  <a:pt x="1098" y="14236"/>
                  <a:pt x="1114" y="14087"/>
                </a:cubicBezTo>
                <a:cubicBezTo>
                  <a:pt x="1134" y="13904"/>
                  <a:pt x="1004" y="13759"/>
                  <a:pt x="868" y="13759"/>
                </a:cubicBezTo>
                <a:close/>
                <a:moveTo>
                  <a:pt x="19763" y="14025"/>
                </a:moveTo>
                <a:cubicBezTo>
                  <a:pt x="19389" y="14025"/>
                  <a:pt x="19172" y="14254"/>
                  <a:pt x="19175" y="14644"/>
                </a:cubicBezTo>
                <a:cubicBezTo>
                  <a:pt x="19177" y="14981"/>
                  <a:pt x="19280" y="15162"/>
                  <a:pt x="19530" y="15266"/>
                </a:cubicBezTo>
                <a:cubicBezTo>
                  <a:pt x="19759" y="15362"/>
                  <a:pt x="19777" y="15362"/>
                  <a:pt x="20047" y="15244"/>
                </a:cubicBezTo>
                <a:cubicBezTo>
                  <a:pt x="20348" y="15113"/>
                  <a:pt x="20480" y="14760"/>
                  <a:pt x="20362" y="14406"/>
                </a:cubicBezTo>
                <a:cubicBezTo>
                  <a:pt x="20267" y="14123"/>
                  <a:pt x="20116" y="14025"/>
                  <a:pt x="19763" y="14025"/>
                </a:cubicBezTo>
                <a:close/>
                <a:moveTo>
                  <a:pt x="8529" y="14098"/>
                </a:moveTo>
                <a:cubicBezTo>
                  <a:pt x="8285" y="14098"/>
                  <a:pt x="8225" y="14133"/>
                  <a:pt x="8103" y="14339"/>
                </a:cubicBezTo>
                <a:cubicBezTo>
                  <a:pt x="7949" y="14598"/>
                  <a:pt x="7968" y="14852"/>
                  <a:pt x="8157" y="15071"/>
                </a:cubicBezTo>
                <a:cubicBezTo>
                  <a:pt x="8230" y="15156"/>
                  <a:pt x="8371" y="15201"/>
                  <a:pt x="8569" y="15201"/>
                </a:cubicBezTo>
                <a:cubicBezTo>
                  <a:pt x="8924" y="15201"/>
                  <a:pt x="9093" y="15018"/>
                  <a:pt x="9093" y="14633"/>
                </a:cubicBezTo>
                <a:cubicBezTo>
                  <a:pt x="9093" y="14297"/>
                  <a:pt x="8884" y="14098"/>
                  <a:pt x="8529" y="14098"/>
                </a:cubicBezTo>
                <a:close/>
                <a:moveTo>
                  <a:pt x="13121" y="14132"/>
                </a:moveTo>
                <a:cubicBezTo>
                  <a:pt x="12943" y="14191"/>
                  <a:pt x="12880" y="14366"/>
                  <a:pt x="12972" y="14545"/>
                </a:cubicBezTo>
                <a:cubicBezTo>
                  <a:pt x="13054" y="14705"/>
                  <a:pt x="13252" y="14731"/>
                  <a:pt x="13379" y="14599"/>
                </a:cubicBezTo>
                <a:cubicBezTo>
                  <a:pt x="13576" y="14393"/>
                  <a:pt x="13384" y="14045"/>
                  <a:pt x="13121" y="14132"/>
                </a:cubicBezTo>
                <a:close/>
                <a:moveTo>
                  <a:pt x="10912" y="14327"/>
                </a:moveTo>
                <a:cubicBezTo>
                  <a:pt x="10819" y="14354"/>
                  <a:pt x="10739" y="14438"/>
                  <a:pt x="10725" y="14568"/>
                </a:cubicBezTo>
                <a:cubicBezTo>
                  <a:pt x="10711" y="14688"/>
                  <a:pt x="10742" y="14807"/>
                  <a:pt x="10795" y="14842"/>
                </a:cubicBezTo>
                <a:cubicBezTo>
                  <a:pt x="10935" y="14934"/>
                  <a:pt x="11043" y="14920"/>
                  <a:pt x="11166" y="14791"/>
                </a:cubicBezTo>
                <a:cubicBezTo>
                  <a:pt x="11301" y="14651"/>
                  <a:pt x="11304" y="14606"/>
                  <a:pt x="11185" y="14438"/>
                </a:cubicBezTo>
                <a:cubicBezTo>
                  <a:pt x="11112" y="14333"/>
                  <a:pt x="11005" y="14301"/>
                  <a:pt x="10912" y="14327"/>
                </a:cubicBezTo>
                <a:close/>
                <a:moveTo>
                  <a:pt x="6146" y="14771"/>
                </a:moveTo>
                <a:cubicBezTo>
                  <a:pt x="5974" y="14816"/>
                  <a:pt x="5853" y="15065"/>
                  <a:pt x="5994" y="15241"/>
                </a:cubicBezTo>
                <a:cubicBezTo>
                  <a:pt x="6041" y="15299"/>
                  <a:pt x="6135" y="15348"/>
                  <a:pt x="6203" y="15348"/>
                </a:cubicBezTo>
                <a:cubicBezTo>
                  <a:pt x="6483" y="15348"/>
                  <a:pt x="6569" y="14965"/>
                  <a:pt x="6325" y="14805"/>
                </a:cubicBezTo>
                <a:cubicBezTo>
                  <a:pt x="6264" y="14765"/>
                  <a:pt x="6203" y="14756"/>
                  <a:pt x="6146" y="14771"/>
                </a:cubicBezTo>
                <a:close/>
                <a:moveTo>
                  <a:pt x="2312" y="14774"/>
                </a:moveTo>
                <a:cubicBezTo>
                  <a:pt x="2074" y="14798"/>
                  <a:pt x="1989" y="14942"/>
                  <a:pt x="2074" y="15173"/>
                </a:cubicBezTo>
                <a:cubicBezTo>
                  <a:pt x="2100" y="15244"/>
                  <a:pt x="2183" y="15275"/>
                  <a:pt x="2307" y="15261"/>
                </a:cubicBezTo>
                <a:cubicBezTo>
                  <a:pt x="2470" y="15241"/>
                  <a:pt x="2505" y="15199"/>
                  <a:pt x="2524" y="14995"/>
                </a:cubicBezTo>
                <a:cubicBezTo>
                  <a:pt x="2546" y="14759"/>
                  <a:pt x="2538" y="14752"/>
                  <a:pt x="2312" y="14774"/>
                </a:cubicBezTo>
                <a:close/>
                <a:moveTo>
                  <a:pt x="17228" y="15088"/>
                </a:moveTo>
                <a:cubicBezTo>
                  <a:pt x="17058" y="15107"/>
                  <a:pt x="16954" y="15295"/>
                  <a:pt x="17060" y="15501"/>
                </a:cubicBezTo>
                <a:cubicBezTo>
                  <a:pt x="17148" y="15672"/>
                  <a:pt x="17447" y="15689"/>
                  <a:pt x="17507" y="15527"/>
                </a:cubicBezTo>
                <a:cubicBezTo>
                  <a:pt x="17582" y="15325"/>
                  <a:pt x="17555" y="15209"/>
                  <a:pt x="17415" y="15131"/>
                </a:cubicBezTo>
                <a:cubicBezTo>
                  <a:pt x="17349" y="15094"/>
                  <a:pt x="17285" y="15082"/>
                  <a:pt x="17228" y="15088"/>
                </a:cubicBezTo>
                <a:close/>
                <a:moveTo>
                  <a:pt x="15206" y="15162"/>
                </a:moveTo>
                <a:cubicBezTo>
                  <a:pt x="15161" y="15168"/>
                  <a:pt x="15116" y="15183"/>
                  <a:pt x="15078" y="15204"/>
                </a:cubicBezTo>
                <a:cubicBezTo>
                  <a:pt x="14938" y="15282"/>
                  <a:pt x="14912" y="15396"/>
                  <a:pt x="14986" y="15597"/>
                </a:cubicBezTo>
                <a:cubicBezTo>
                  <a:pt x="15040" y="15743"/>
                  <a:pt x="15320" y="15751"/>
                  <a:pt x="15433" y="15609"/>
                </a:cubicBezTo>
                <a:cubicBezTo>
                  <a:pt x="15536" y="15480"/>
                  <a:pt x="15472" y="15230"/>
                  <a:pt x="15322" y="15170"/>
                </a:cubicBezTo>
                <a:cubicBezTo>
                  <a:pt x="15293" y="15158"/>
                  <a:pt x="15250" y="15156"/>
                  <a:pt x="15206" y="15162"/>
                </a:cubicBezTo>
                <a:close/>
                <a:moveTo>
                  <a:pt x="10209" y="15385"/>
                </a:moveTo>
                <a:cubicBezTo>
                  <a:pt x="10137" y="15394"/>
                  <a:pt x="10063" y="15414"/>
                  <a:pt x="9987" y="15447"/>
                </a:cubicBezTo>
                <a:cubicBezTo>
                  <a:pt x="9529" y="15647"/>
                  <a:pt x="9431" y="16225"/>
                  <a:pt x="9792" y="16601"/>
                </a:cubicBezTo>
                <a:cubicBezTo>
                  <a:pt x="10149" y="16973"/>
                  <a:pt x="10743" y="16853"/>
                  <a:pt x="10903" y="16375"/>
                </a:cubicBezTo>
                <a:cubicBezTo>
                  <a:pt x="11096" y="15803"/>
                  <a:pt x="10714" y="15320"/>
                  <a:pt x="10209" y="15385"/>
                </a:cubicBezTo>
                <a:close/>
                <a:moveTo>
                  <a:pt x="4516" y="15510"/>
                </a:moveTo>
                <a:cubicBezTo>
                  <a:pt x="4290" y="15537"/>
                  <a:pt x="4221" y="15839"/>
                  <a:pt x="4408" y="15982"/>
                </a:cubicBezTo>
                <a:cubicBezTo>
                  <a:pt x="4546" y="16087"/>
                  <a:pt x="4772" y="16000"/>
                  <a:pt x="4839" y="15818"/>
                </a:cubicBezTo>
                <a:cubicBezTo>
                  <a:pt x="4899" y="15655"/>
                  <a:pt x="4720" y="15485"/>
                  <a:pt x="4516" y="15510"/>
                </a:cubicBezTo>
                <a:close/>
                <a:moveTo>
                  <a:pt x="8022" y="15510"/>
                </a:moveTo>
                <a:cubicBezTo>
                  <a:pt x="7705" y="15471"/>
                  <a:pt x="7576" y="15954"/>
                  <a:pt x="7883" y="16027"/>
                </a:cubicBezTo>
                <a:cubicBezTo>
                  <a:pt x="8096" y="16078"/>
                  <a:pt x="8257" y="15940"/>
                  <a:pt x="8233" y="15727"/>
                </a:cubicBezTo>
                <a:cubicBezTo>
                  <a:pt x="8216" y="15575"/>
                  <a:pt x="8168" y="15527"/>
                  <a:pt x="8022" y="15510"/>
                </a:cubicBezTo>
                <a:close/>
                <a:moveTo>
                  <a:pt x="6769" y="15722"/>
                </a:moveTo>
                <a:cubicBezTo>
                  <a:pt x="6499" y="15686"/>
                  <a:pt x="6230" y="15855"/>
                  <a:pt x="6167" y="16152"/>
                </a:cubicBezTo>
                <a:cubicBezTo>
                  <a:pt x="6122" y="16366"/>
                  <a:pt x="6219" y="16654"/>
                  <a:pt x="6371" y="16760"/>
                </a:cubicBezTo>
                <a:cubicBezTo>
                  <a:pt x="6511" y="16858"/>
                  <a:pt x="6928" y="16818"/>
                  <a:pt x="7059" y="16695"/>
                </a:cubicBezTo>
                <a:cubicBezTo>
                  <a:pt x="7253" y="16512"/>
                  <a:pt x="7237" y="15979"/>
                  <a:pt x="7032" y="15829"/>
                </a:cubicBezTo>
                <a:cubicBezTo>
                  <a:pt x="6950" y="15769"/>
                  <a:pt x="6859" y="15734"/>
                  <a:pt x="6769" y="15722"/>
                </a:cubicBezTo>
                <a:close/>
                <a:moveTo>
                  <a:pt x="18784" y="15790"/>
                </a:moveTo>
                <a:cubicBezTo>
                  <a:pt x="18686" y="15790"/>
                  <a:pt x="18582" y="15850"/>
                  <a:pt x="18540" y="15931"/>
                </a:cubicBezTo>
                <a:cubicBezTo>
                  <a:pt x="18446" y="16115"/>
                  <a:pt x="18447" y="16123"/>
                  <a:pt x="18578" y="16259"/>
                </a:cubicBezTo>
                <a:cubicBezTo>
                  <a:pt x="18713" y="16400"/>
                  <a:pt x="18757" y="16402"/>
                  <a:pt x="18922" y="16276"/>
                </a:cubicBezTo>
                <a:cubicBezTo>
                  <a:pt x="19115" y="16130"/>
                  <a:pt x="19017" y="15790"/>
                  <a:pt x="18784" y="15790"/>
                </a:cubicBezTo>
                <a:close/>
                <a:moveTo>
                  <a:pt x="12858" y="15824"/>
                </a:moveTo>
                <a:cubicBezTo>
                  <a:pt x="12758" y="15826"/>
                  <a:pt x="12627" y="15889"/>
                  <a:pt x="12476" y="16016"/>
                </a:cubicBezTo>
                <a:cubicBezTo>
                  <a:pt x="12212" y="16236"/>
                  <a:pt x="12114" y="16490"/>
                  <a:pt x="12240" y="16621"/>
                </a:cubicBezTo>
                <a:cubicBezTo>
                  <a:pt x="12339" y="16724"/>
                  <a:pt x="12615" y="16663"/>
                  <a:pt x="12687" y="16522"/>
                </a:cubicBezTo>
                <a:cubicBezTo>
                  <a:pt x="12729" y="16441"/>
                  <a:pt x="12809" y="16375"/>
                  <a:pt x="12863" y="16375"/>
                </a:cubicBezTo>
                <a:cubicBezTo>
                  <a:pt x="12994" y="16375"/>
                  <a:pt x="13101" y="16171"/>
                  <a:pt x="13059" y="16002"/>
                </a:cubicBezTo>
                <a:cubicBezTo>
                  <a:pt x="13028" y="15880"/>
                  <a:pt x="12958" y="15821"/>
                  <a:pt x="12858" y="15824"/>
                </a:cubicBezTo>
                <a:close/>
                <a:moveTo>
                  <a:pt x="3408" y="16089"/>
                </a:moveTo>
                <a:cubicBezTo>
                  <a:pt x="3181" y="16058"/>
                  <a:pt x="2993" y="16406"/>
                  <a:pt x="3212" y="16573"/>
                </a:cubicBezTo>
                <a:cubicBezTo>
                  <a:pt x="3376" y="16698"/>
                  <a:pt x="3418" y="16695"/>
                  <a:pt x="3557" y="16550"/>
                </a:cubicBezTo>
                <a:cubicBezTo>
                  <a:pt x="3694" y="16407"/>
                  <a:pt x="3673" y="16236"/>
                  <a:pt x="3505" y="16126"/>
                </a:cubicBezTo>
                <a:cubicBezTo>
                  <a:pt x="3472" y="16105"/>
                  <a:pt x="3440" y="16094"/>
                  <a:pt x="3408" y="16089"/>
                </a:cubicBezTo>
                <a:close/>
                <a:moveTo>
                  <a:pt x="1743" y="16115"/>
                </a:moveTo>
                <a:cubicBezTo>
                  <a:pt x="1702" y="16119"/>
                  <a:pt x="1659" y="16133"/>
                  <a:pt x="1616" y="16157"/>
                </a:cubicBezTo>
                <a:cubicBezTo>
                  <a:pt x="1462" y="16243"/>
                  <a:pt x="1437" y="16449"/>
                  <a:pt x="1564" y="16582"/>
                </a:cubicBezTo>
                <a:cubicBezTo>
                  <a:pt x="1762" y="16787"/>
                  <a:pt x="2095" y="16587"/>
                  <a:pt x="2012" y="16313"/>
                </a:cubicBezTo>
                <a:cubicBezTo>
                  <a:pt x="1969" y="16174"/>
                  <a:pt x="1865" y="16101"/>
                  <a:pt x="1743" y="16115"/>
                </a:cubicBezTo>
                <a:close/>
                <a:moveTo>
                  <a:pt x="14306" y="16395"/>
                </a:moveTo>
                <a:cubicBezTo>
                  <a:pt x="14262" y="16392"/>
                  <a:pt x="14210" y="16397"/>
                  <a:pt x="14157" y="16415"/>
                </a:cubicBezTo>
                <a:cubicBezTo>
                  <a:pt x="14005" y="16465"/>
                  <a:pt x="13971" y="16856"/>
                  <a:pt x="14113" y="16915"/>
                </a:cubicBezTo>
                <a:cubicBezTo>
                  <a:pt x="14352" y="17016"/>
                  <a:pt x="14520" y="16914"/>
                  <a:pt x="14520" y="16669"/>
                </a:cubicBezTo>
                <a:cubicBezTo>
                  <a:pt x="14520" y="16503"/>
                  <a:pt x="14438" y="16404"/>
                  <a:pt x="14306" y="16395"/>
                </a:cubicBezTo>
                <a:close/>
                <a:moveTo>
                  <a:pt x="16258" y="16528"/>
                </a:moveTo>
                <a:cubicBezTo>
                  <a:pt x="16225" y="16532"/>
                  <a:pt x="16190" y="16546"/>
                  <a:pt x="16157" y="16567"/>
                </a:cubicBezTo>
                <a:cubicBezTo>
                  <a:pt x="15989" y="16678"/>
                  <a:pt x="15968" y="16849"/>
                  <a:pt x="16106" y="16992"/>
                </a:cubicBezTo>
                <a:cubicBezTo>
                  <a:pt x="16244" y="17136"/>
                  <a:pt x="16289" y="17139"/>
                  <a:pt x="16453" y="17014"/>
                </a:cubicBezTo>
                <a:cubicBezTo>
                  <a:pt x="16673" y="16847"/>
                  <a:pt x="16484" y="16496"/>
                  <a:pt x="16258" y="16528"/>
                </a:cubicBezTo>
                <a:close/>
                <a:moveTo>
                  <a:pt x="17974" y="16748"/>
                </a:moveTo>
                <a:cubicBezTo>
                  <a:pt x="17602" y="16710"/>
                  <a:pt x="17198" y="16970"/>
                  <a:pt x="17198" y="17439"/>
                </a:cubicBezTo>
                <a:cubicBezTo>
                  <a:pt x="17198" y="17776"/>
                  <a:pt x="17291" y="17960"/>
                  <a:pt x="17534" y="18098"/>
                </a:cubicBezTo>
                <a:cubicBezTo>
                  <a:pt x="17779" y="18236"/>
                  <a:pt x="17919" y="18236"/>
                  <a:pt x="18218" y="18106"/>
                </a:cubicBezTo>
                <a:cubicBezTo>
                  <a:pt x="18546" y="17963"/>
                  <a:pt x="18673" y="17559"/>
                  <a:pt x="18513" y="17161"/>
                </a:cubicBezTo>
                <a:cubicBezTo>
                  <a:pt x="18409" y="16902"/>
                  <a:pt x="18197" y="16771"/>
                  <a:pt x="17974" y="16748"/>
                </a:cubicBezTo>
                <a:close/>
                <a:moveTo>
                  <a:pt x="8556" y="17125"/>
                </a:moveTo>
                <a:cubicBezTo>
                  <a:pt x="8314" y="17100"/>
                  <a:pt x="8211" y="17242"/>
                  <a:pt x="8287" y="17492"/>
                </a:cubicBezTo>
                <a:cubicBezTo>
                  <a:pt x="8320" y="17599"/>
                  <a:pt x="8384" y="17628"/>
                  <a:pt x="8553" y="17611"/>
                </a:cubicBezTo>
                <a:cubicBezTo>
                  <a:pt x="8749" y="17591"/>
                  <a:pt x="8775" y="17561"/>
                  <a:pt x="8775" y="17368"/>
                </a:cubicBezTo>
                <a:cubicBezTo>
                  <a:pt x="8775" y="17175"/>
                  <a:pt x="8749" y="17144"/>
                  <a:pt x="8556" y="17125"/>
                </a:cubicBezTo>
                <a:close/>
                <a:moveTo>
                  <a:pt x="10079" y="17331"/>
                </a:moveTo>
                <a:cubicBezTo>
                  <a:pt x="9866" y="17331"/>
                  <a:pt x="9767" y="17483"/>
                  <a:pt x="9835" y="17707"/>
                </a:cubicBezTo>
                <a:cubicBezTo>
                  <a:pt x="9863" y="17799"/>
                  <a:pt x="9944" y="17843"/>
                  <a:pt x="10079" y="17843"/>
                </a:cubicBezTo>
                <a:cubicBezTo>
                  <a:pt x="10214" y="17843"/>
                  <a:pt x="10296" y="17799"/>
                  <a:pt x="10323" y="17707"/>
                </a:cubicBezTo>
                <a:cubicBezTo>
                  <a:pt x="10392" y="17483"/>
                  <a:pt x="10293" y="17331"/>
                  <a:pt x="10079" y="17331"/>
                </a:cubicBezTo>
                <a:close/>
                <a:moveTo>
                  <a:pt x="15057" y="17478"/>
                </a:moveTo>
                <a:cubicBezTo>
                  <a:pt x="14490" y="17478"/>
                  <a:pt x="14243" y="18296"/>
                  <a:pt x="14731" y="18559"/>
                </a:cubicBezTo>
                <a:cubicBezTo>
                  <a:pt x="15069" y="18740"/>
                  <a:pt x="15466" y="18518"/>
                  <a:pt x="15523" y="18117"/>
                </a:cubicBezTo>
                <a:cubicBezTo>
                  <a:pt x="15549" y="17935"/>
                  <a:pt x="15515" y="17843"/>
                  <a:pt x="15360" y="17682"/>
                </a:cubicBezTo>
                <a:cubicBezTo>
                  <a:pt x="15252" y="17569"/>
                  <a:pt x="15116" y="17478"/>
                  <a:pt x="15057" y="17478"/>
                </a:cubicBezTo>
                <a:close/>
                <a:moveTo>
                  <a:pt x="4888" y="17492"/>
                </a:moveTo>
                <a:cubicBezTo>
                  <a:pt x="4446" y="17572"/>
                  <a:pt x="4258" y="18309"/>
                  <a:pt x="4722" y="18559"/>
                </a:cubicBezTo>
                <a:cubicBezTo>
                  <a:pt x="5091" y="18757"/>
                  <a:pt x="5498" y="18494"/>
                  <a:pt x="5498" y="18058"/>
                </a:cubicBezTo>
                <a:cubicBezTo>
                  <a:pt x="5498" y="17750"/>
                  <a:pt x="5369" y="17576"/>
                  <a:pt x="5091" y="17504"/>
                </a:cubicBezTo>
                <a:cubicBezTo>
                  <a:pt x="5019" y="17485"/>
                  <a:pt x="4951" y="17481"/>
                  <a:pt x="4888" y="17492"/>
                </a:cubicBezTo>
                <a:close/>
                <a:moveTo>
                  <a:pt x="3253" y="17699"/>
                </a:moveTo>
                <a:cubicBezTo>
                  <a:pt x="2999" y="17699"/>
                  <a:pt x="2867" y="18012"/>
                  <a:pt x="3044" y="18197"/>
                </a:cubicBezTo>
                <a:cubicBezTo>
                  <a:pt x="3159" y="18316"/>
                  <a:pt x="3281" y="18306"/>
                  <a:pt x="3413" y="18168"/>
                </a:cubicBezTo>
                <a:cubicBezTo>
                  <a:pt x="3544" y="18032"/>
                  <a:pt x="3545" y="18024"/>
                  <a:pt x="3451" y="17840"/>
                </a:cubicBezTo>
                <a:cubicBezTo>
                  <a:pt x="3411" y="17762"/>
                  <a:pt x="3322" y="17699"/>
                  <a:pt x="3253" y="17699"/>
                </a:cubicBezTo>
                <a:close/>
                <a:moveTo>
                  <a:pt x="13194" y="17724"/>
                </a:moveTo>
                <a:cubicBezTo>
                  <a:pt x="12981" y="17704"/>
                  <a:pt x="12758" y="17783"/>
                  <a:pt x="12617" y="17970"/>
                </a:cubicBezTo>
                <a:cubicBezTo>
                  <a:pt x="12378" y="18286"/>
                  <a:pt x="12466" y="18844"/>
                  <a:pt x="12782" y="19011"/>
                </a:cubicBezTo>
                <a:cubicBezTo>
                  <a:pt x="12963" y="19107"/>
                  <a:pt x="13428" y="19067"/>
                  <a:pt x="13571" y="18943"/>
                </a:cubicBezTo>
                <a:cubicBezTo>
                  <a:pt x="13756" y="18783"/>
                  <a:pt x="13833" y="18314"/>
                  <a:pt x="13715" y="18075"/>
                </a:cubicBezTo>
                <a:cubicBezTo>
                  <a:pt x="13610" y="17864"/>
                  <a:pt x="13407" y="17745"/>
                  <a:pt x="13194" y="17724"/>
                </a:cubicBezTo>
                <a:close/>
                <a:moveTo>
                  <a:pt x="6395" y="17730"/>
                </a:moveTo>
                <a:cubicBezTo>
                  <a:pt x="6354" y="17734"/>
                  <a:pt x="6311" y="17748"/>
                  <a:pt x="6268" y="17772"/>
                </a:cubicBezTo>
                <a:cubicBezTo>
                  <a:pt x="6114" y="17858"/>
                  <a:pt x="6089" y="18064"/>
                  <a:pt x="6216" y="18197"/>
                </a:cubicBezTo>
                <a:cubicBezTo>
                  <a:pt x="6414" y="18402"/>
                  <a:pt x="6747" y="18202"/>
                  <a:pt x="6664" y="17928"/>
                </a:cubicBezTo>
                <a:cubicBezTo>
                  <a:pt x="6621" y="17789"/>
                  <a:pt x="6517" y="17716"/>
                  <a:pt x="6395" y="17730"/>
                </a:cubicBezTo>
                <a:close/>
                <a:moveTo>
                  <a:pt x="11730" y="17917"/>
                </a:moveTo>
                <a:cubicBezTo>
                  <a:pt x="11412" y="17917"/>
                  <a:pt x="11207" y="18133"/>
                  <a:pt x="11207" y="18468"/>
                </a:cubicBezTo>
                <a:cubicBezTo>
                  <a:pt x="11207" y="18627"/>
                  <a:pt x="11261" y="18782"/>
                  <a:pt x="11348" y="18873"/>
                </a:cubicBezTo>
                <a:cubicBezTo>
                  <a:pt x="11558" y="19091"/>
                  <a:pt x="11935" y="19067"/>
                  <a:pt x="12118" y="18825"/>
                </a:cubicBezTo>
                <a:cubicBezTo>
                  <a:pt x="12198" y="18718"/>
                  <a:pt x="12264" y="18558"/>
                  <a:pt x="12264" y="18468"/>
                </a:cubicBezTo>
                <a:cubicBezTo>
                  <a:pt x="12264" y="18186"/>
                  <a:pt x="12003" y="17917"/>
                  <a:pt x="11730" y="17917"/>
                </a:cubicBezTo>
                <a:close/>
                <a:moveTo>
                  <a:pt x="16811" y="18248"/>
                </a:moveTo>
                <a:cubicBezTo>
                  <a:pt x="16640" y="18248"/>
                  <a:pt x="16594" y="18284"/>
                  <a:pt x="16575" y="18429"/>
                </a:cubicBezTo>
                <a:cubicBezTo>
                  <a:pt x="16560" y="18534"/>
                  <a:pt x="16599" y="18643"/>
                  <a:pt x="16667" y="18694"/>
                </a:cubicBezTo>
                <a:cubicBezTo>
                  <a:pt x="16731" y="18743"/>
                  <a:pt x="16844" y="18767"/>
                  <a:pt x="16922" y="18745"/>
                </a:cubicBezTo>
                <a:cubicBezTo>
                  <a:pt x="17032" y="18715"/>
                  <a:pt x="17060" y="18655"/>
                  <a:pt x="17044" y="18477"/>
                </a:cubicBezTo>
                <a:cubicBezTo>
                  <a:pt x="17025" y="18276"/>
                  <a:pt x="16996" y="18248"/>
                  <a:pt x="16811" y="18248"/>
                </a:cubicBezTo>
                <a:close/>
                <a:moveTo>
                  <a:pt x="7718" y="18689"/>
                </a:moveTo>
                <a:cubicBezTo>
                  <a:pt x="7500" y="18689"/>
                  <a:pt x="7417" y="18836"/>
                  <a:pt x="7501" y="19065"/>
                </a:cubicBezTo>
                <a:cubicBezTo>
                  <a:pt x="7527" y="19136"/>
                  <a:pt x="7610" y="19168"/>
                  <a:pt x="7734" y="19153"/>
                </a:cubicBezTo>
                <a:cubicBezTo>
                  <a:pt x="7898" y="19133"/>
                  <a:pt x="7930" y="19095"/>
                  <a:pt x="7930" y="18909"/>
                </a:cubicBezTo>
                <a:cubicBezTo>
                  <a:pt x="7930" y="18714"/>
                  <a:pt x="7905" y="18689"/>
                  <a:pt x="7718" y="18689"/>
                </a:cubicBezTo>
                <a:close/>
                <a:moveTo>
                  <a:pt x="4568" y="19178"/>
                </a:moveTo>
                <a:cubicBezTo>
                  <a:pt x="4329" y="19202"/>
                  <a:pt x="4244" y="19349"/>
                  <a:pt x="4329" y="19580"/>
                </a:cubicBezTo>
                <a:cubicBezTo>
                  <a:pt x="4355" y="19650"/>
                  <a:pt x="4439" y="19682"/>
                  <a:pt x="4563" y="19667"/>
                </a:cubicBezTo>
                <a:cubicBezTo>
                  <a:pt x="4725" y="19648"/>
                  <a:pt x="4761" y="19603"/>
                  <a:pt x="4779" y="19399"/>
                </a:cubicBezTo>
                <a:cubicBezTo>
                  <a:pt x="4801" y="19163"/>
                  <a:pt x="4793" y="19156"/>
                  <a:pt x="4568" y="19178"/>
                </a:cubicBezTo>
                <a:close/>
                <a:moveTo>
                  <a:pt x="10608" y="19204"/>
                </a:moveTo>
                <a:cubicBezTo>
                  <a:pt x="10437" y="19204"/>
                  <a:pt x="10392" y="19237"/>
                  <a:pt x="10372" y="19382"/>
                </a:cubicBezTo>
                <a:cubicBezTo>
                  <a:pt x="10357" y="19490"/>
                  <a:pt x="10396" y="19600"/>
                  <a:pt x="10470" y="19656"/>
                </a:cubicBezTo>
                <a:cubicBezTo>
                  <a:pt x="10655" y="19797"/>
                  <a:pt x="10869" y="19648"/>
                  <a:pt x="10841" y="19399"/>
                </a:cubicBezTo>
                <a:cubicBezTo>
                  <a:pt x="10823" y="19234"/>
                  <a:pt x="10785" y="19204"/>
                  <a:pt x="10608" y="19204"/>
                </a:cubicBezTo>
                <a:close/>
                <a:moveTo>
                  <a:pt x="14279" y="19206"/>
                </a:moveTo>
                <a:cubicBezTo>
                  <a:pt x="14142" y="19185"/>
                  <a:pt x="14026" y="19283"/>
                  <a:pt x="14026" y="19455"/>
                </a:cubicBezTo>
                <a:cubicBezTo>
                  <a:pt x="14026" y="19565"/>
                  <a:pt x="14048" y="19678"/>
                  <a:pt x="14075" y="19707"/>
                </a:cubicBezTo>
                <a:cubicBezTo>
                  <a:pt x="14103" y="19736"/>
                  <a:pt x="14207" y="19750"/>
                  <a:pt x="14306" y="19738"/>
                </a:cubicBezTo>
                <a:cubicBezTo>
                  <a:pt x="14524" y="19712"/>
                  <a:pt x="14596" y="19405"/>
                  <a:pt x="14417" y="19269"/>
                </a:cubicBezTo>
                <a:cubicBezTo>
                  <a:pt x="14370" y="19233"/>
                  <a:pt x="14324" y="19214"/>
                  <a:pt x="14279" y="19206"/>
                </a:cubicBezTo>
                <a:close/>
                <a:moveTo>
                  <a:pt x="9079" y="19399"/>
                </a:moveTo>
                <a:cubicBezTo>
                  <a:pt x="8840" y="19423"/>
                  <a:pt x="8755" y="19569"/>
                  <a:pt x="8840" y="19800"/>
                </a:cubicBezTo>
                <a:cubicBezTo>
                  <a:pt x="8866" y="19871"/>
                  <a:pt x="8950" y="19903"/>
                  <a:pt x="9074" y="19888"/>
                </a:cubicBezTo>
                <a:cubicBezTo>
                  <a:pt x="9236" y="19869"/>
                  <a:pt x="9272" y="19824"/>
                  <a:pt x="9290" y="19619"/>
                </a:cubicBezTo>
                <a:cubicBezTo>
                  <a:pt x="9312" y="19384"/>
                  <a:pt x="9304" y="19376"/>
                  <a:pt x="9079" y="19399"/>
                </a:cubicBezTo>
                <a:close/>
                <a:moveTo>
                  <a:pt x="15911" y="19619"/>
                </a:moveTo>
                <a:cubicBezTo>
                  <a:pt x="15850" y="19623"/>
                  <a:pt x="15790" y="19651"/>
                  <a:pt x="15745" y="19716"/>
                </a:cubicBezTo>
                <a:cubicBezTo>
                  <a:pt x="15654" y="19846"/>
                  <a:pt x="15688" y="20045"/>
                  <a:pt x="15818" y="20140"/>
                </a:cubicBezTo>
                <a:cubicBezTo>
                  <a:pt x="15931" y="20222"/>
                  <a:pt x="16080" y="20174"/>
                  <a:pt x="16168" y="20029"/>
                </a:cubicBezTo>
                <a:cubicBezTo>
                  <a:pt x="16290" y="19828"/>
                  <a:pt x="16093" y="19608"/>
                  <a:pt x="15911" y="19619"/>
                </a:cubicBezTo>
                <a:close/>
                <a:moveTo>
                  <a:pt x="6073" y="19752"/>
                </a:moveTo>
                <a:cubicBezTo>
                  <a:pt x="5797" y="19752"/>
                  <a:pt x="5673" y="20122"/>
                  <a:pt x="5902" y="20261"/>
                </a:cubicBezTo>
                <a:cubicBezTo>
                  <a:pt x="5970" y="20303"/>
                  <a:pt x="6049" y="20337"/>
                  <a:pt x="6075" y="20338"/>
                </a:cubicBezTo>
                <a:cubicBezTo>
                  <a:pt x="6129" y="20340"/>
                  <a:pt x="6344" y="20130"/>
                  <a:pt x="6344" y="20075"/>
                </a:cubicBezTo>
                <a:cubicBezTo>
                  <a:pt x="6344" y="19950"/>
                  <a:pt x="6177" y="19752"/>
                  <a:pt x="6073" y="19752"/>
                </a:cubicBezTo>
                <a:close/>
                <a:moveTo>
                  <a:pt x="12169" y="20355"/>
                </a:moveTo>
                <a:cubicBezTo>
                  <a:pt x="11943" y="20378"/>
                  <a:pt x="11857" y="20526"/>
                  <a:pt x="11939" y="20748"/>
                </a:cubicBezTo>
                <a:cubicBezTo>
                  <a:pt x="11990" y="20885"/>
                  <a:pt x="12293" y="20885"/>
                  <a:pt x="12403" y="20748"/>
                </a:cubicBezTo>
                <a:cubicBezTo>
                  <a:pt x="12450" y="20689"/>
                  <a:pt x="12467" y="20573"/>
                  <a:pt x="12441" y="20488"/>
                </a:cubicBezTo>
                <a:cubicBezTo>
                  <a:pt x="12404" y="20366"/>
                  <a:pt x="12344" y="20337"/>
                  <a:pt x="12169" y="20355"/>
                </a:cubicBezTo>
                <a:close/>
                <a:moveTo>
                  <a:pt x="7452" y="20448"/>
                </a:moveTo>
                <a:cubicBezTo>
                  <a:pt x="7412" y="20453"/>
                  <a:pt x="7368" y="20467"/>
                  <a:pt x="7325" y="20491"/>
                </a:cubicBezTo>
                <a:cubicBezTo>
                  <a:pt x="7172" y="20576"/>
                  <a:pt x="7147" y="20783"/>
                  <a:pt x="7273" y="20915"/>
                </a:cubicBezTo>
                <a:cubicBezTo>
                  <a:pt x="7471" y="21121"/>
                  <a:pt x="7804" y="20920"/>
                  <a:pt x="7721" y="20646"/>
                </a:cubicBezTo>
                <a:cubicBezTo>
                  <a:pt x="7679" y="20507"/>
                  <a:pt x="7575" y="20435"/>
                  <a:pt x="7452" y="20448"/>
                </a:cubicBezTo>
                <a:close/>
                <a:moveTo>
                  <a:pt x="13609" y="20516"/>
                </a:moveTo>
                <a:cubicBezTo>
                  <a:pt x="13564" y="20523"/>
                  <a:pt x="13524" y="20540"/>
                  <a:pt x="13495" y="20564"/>
                </a:cubicBezTo>
                <a:cubicBezTo>
                  <a:pt x="13388" y="20657"/>
                  <a:pt x="13354" y="20941"/>
                  <a:pt x="13441" y="21031"/>
                </a:cubicBezTo>
                <a:cubicBezTo>
                  <a:pt x="13469" y="21060"/>
                  <a:pt x="13573" y="21071"/>
                  <a:pt x="13671" y="21059"/>
                </a:cubicBezTo>
                <a:cubicBezTo>
                  <a:pt x="13815" y="21042"/>
                  <a:pt x="13855" y="20994"/>
                  <a:pt x="13872" y="20807"/>
                </a:cubicBezTo>
                <a:cubicBezTo>
                  <a:pt x="13889" y="20625"/>
                  <a:pt x="13861" y="20563"/>
                  <a:pt x="13745" y="20524"/>
                </a:cubicBezTo>
                <a:cubicBezTo>
                  <a:pt x="13703" y="20511"/>
                  <a:pt x="13654" y="20509"/>
                  <a:pt x="13609" y="20516"/>
                </a:cubicBezTo>
                <a:close/>
                <a:moveTo>
                  <a:pt x="10790" y="20954"/>
                </a:moveTo>
                <a:cubicBezTo>
                  <a:pt x="10748" y="20960"/>
                  <a:pt x="10709" y="20977"/>
                  <a:pt x="10676" y="21005"/>
                </a:cubicBezTo>
                <a:cubicBezTo>
                  <a:pt x="10550" y="21114"/>
                  <a:pt x="10539" y="21416"/>
                  <a:pt x="10659" y="21466"/>
                </a:cubicBezTo>
                <a:cubicBezTo>
                  <a:pt x="10937" y="21583"/>
                  <a:pt x="11155" y="21418"/>
                  <a:pt x="11085" y="21141"/>
                </a:cubicBezTo>
                <a:cubicBezTo>
                  <a:pt x="11053" y="21012"/>
                  <a:pt x="10913" y="20936"/>
                  <a:pt x="10790" y="20954"/>
                </a:cubicBezTo>
                <a:close/>
                <a:moveTo>
                  <a:pt x="9144" y="20963"/>
                </a:moveTo>
                <a:cubicBezTo>
                  <a:pt x="9103" y="20967"/>
                  <a:pt x="9060" y="20981"/>
                  <a:pt x="9017" y="21005"/>
                </a:cubicBezTo>
                <a:cubicBezTo>
                  <a:pt x="8863" y="21091"/>
                  <a:pt x="8838" y="21295"/>
                  <a:pt x="8965" y="21427"/>
                </a:cubicBezTo>
                <a:cubicBezTo>
                  <a:pt x="9015" y="21478"/>
                  <a:pt x="9073" y="21506"/>
                  <a:pt x="9130" y="21512"/>
                </a:cubicBezTo>
                <a:cubicBezTo>
                  <a:pt x="9304" y="21529"/>
                  <a:pt x="9475" y="21364"/>
                  <a:pt x="9412" y="21158"/>
                </a:cubicBezTo>
                <a:cubicBezTo>
                  <a:pt x="9370" y="21019"/>
                  <a:pt x="9266" y="20949"/>
                  <a:pt x="9144" y="20963"/>
                </a:cubicBezTo>
                <a:close/>
              </a:path>
            </a:pathLst>
          </a:custGeom>
          <a:ln w="12700">
            <a:miter lim="400000"/>
          </a:ln>
        </p:spPr>
      </p:pic>
      <p:pic>
        <p:nvPicPr>
          <p:cNvPr id="76" name="lsa50_km_tsne10k.png" descr="lsa50_km_tsne10k.png"/>
          <p:cNvPicPr>
            <a:picLocks noChangeAspect="1"/>
          </p:cNvPicPr>
          <p:nvPr/>
        </p:nvPicPr>
        <p:blipFill>
          <a:blip r:embed="rId4">
            <a:extLst/>
          </a:blip>
          <a:stretch>
            <a:fillRect/>
          </a:stretch>
        </p:blipFill>
        <p:spPr>
          <a:xfrm>
            <a:off x="5092908" y="2180319"/>
            <a:ext cx="3590504" cy="3276888"/>
          </a:xfrm>
          <a:prstGeom prst="rect">
            <a:avLst/>
          </a:prstGeom>
          <a:ln w="12700">
            <a:miter lim="400000"/>
          </a:ln>
        </p:spPr>
      </p:pic>
      <p:pic>
        <p:nvPicPr>
          <p:cNvPr id="77" name="qletlogo_tr.png" descr="qletlogo_tr.png"/>
          <p:cNvPicPr>
            <a:picLocks noChangeAspect="1"/>
          </p:cNvPicPr>
          <p:nvPr/>
        </p:nvPicPr>
        <p:blipFill>
          <a:blip r:embed="rId5">
            <a:extLst/>
          </a:blip>
          <a:stretch>
            <a:fillRect/>
          </a:stretch>
        </p:blipFill>
        <p:spPr>
          <a:xfrm>
            <a:off x="5653847" y="6337066"/>
            <a:ext cx="2468650" cy="255874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SVM - VC bound"/>
          <p:cNvSpPr txBox="1"/>
          <p:nvPr>
            <p:ph type="body" idx="13"/>
          </p:nvPr>
        </p:nvSpPr>
        <p:spPr>
          <a:xfrm>
            <a:off x="768508" y="690715"/>
            <a:ext cx="11467783" cy="609855"/>
          </a:xfrm>
          <a:prstGeom prst="rect">
            <a:avLst/>
          </a:prstGeom>
        </p:spPr>
        <p:txBody>
          <a:bodyPr/>
          <a:lstStyle/>
          <a:p>
            <a:pPr/>
            <a:r>
              <a:t>SVM - VC bound</a:t>
            </a:r>
          </a:p>
        </p:txBody>
      </p:sp>
      <p:sp>
        <p:nvSpPr>
          <p:cNvPr id="258" name="Vapnik-Chervonenkis (VC) bound - there is a function…"/>
          <p:cNvSpPr txBox="1"/>
          <p:nvPr/>
        </p:nvSpPr>
        <p:spPr>
          <a:xfrm>
            <a:off x="768508" y="2287213"/>
            <a:ext cx="11467784" cy="45903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44499" indent="-444499">
              <a:lnSpc>
                <a:spcPct val="150000"/>
              </a:lnSpc>
              <a:buClr>
                <a:srgbClr val="535353"/>
              </a:buClr>
              <a:buSzPct val="80000"/>
              <a:buChar char="๏"/>
              <a:defRPr sz="3500"/>
            </a:pPr>
            <a:r>
              <a:t>Vapnik-Chervonenkis (VC) bound - there is a function         </a:t>
            </a:r>
          </a:p>
          <a:p>
            <a:pPr>
              <a:lnSpc>
                <a:spcPct val="150000"/>
              </a:lnSpc>
              <a:defRPr sz="3500"/>
            </a:pPr>
            <a:r>
              <a:t>(monotone increasing in VC dimension h) so that all           </a:t>
            </a:r>
          </a:p>
          <a:p>
            <a:pPr>
              <a:lnSpc>
                <a:spcPct val="150000"/>
              </a:lnSpc>
              <a:defRPr sz="3500"/>
            </a:pPr>
            <a:r>
              <a:t>with probability          hold </a:t>
            </a:r>
          </a:p>
          <a:p>
            <a:pPr>
              <a:lnSpc>
                <a:spcPct val="150000"/>
              </a:lnSpc>
              <a:defRPr sz="3500"/>
            </a:pPr>
          </a:p>
          <a:p>
            <a:pPr>
              <a:lnSpc>
                <a:spcPct val="150000"/>
              </a:lnSpc>
              <a:defRPr sz="3500"/>
            </a:pPr>
          </a:p>
        </p:txBody>
      </p:sp>
      <p:sp>
        <p:nvSpPr>
          <p:cNvPr id="259"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pic>
        <p:nvPicPr>
          <p:cNvPr id="260" name="Screen Shot 2016-12-12 at 10.34.50.png" descr="Screen Shot 2016-12-12 at 10.34.50.png"/>
          <p:cNvPicPr>
            <a:picLocks noChangeAspect="1"/>
          </p:cNvPicPr>
          <p:nvPr/>
        </p:nvPicPr>
        <p:blipFill>
          <a:blip r:embed="rId2">
            <a:extLst/>
          </a:blip>
          <a:stretch>
            <a:fillRect/>
          </a:stretch>
        </p:blipFill>
        <p:spPr>
          <a:xfrm>
            <a:off x="11503157" y="2364250"/>
            <a:ext cx="330201" cy="469901"/>
          </a:xfrm>
          <a:prstGeom prst="rect">
            <a:avLst/>
          </a:prstGeom>
          <a:ln w="12700">
            <a:miter lim="400000"/>
          </a:ln>
        </p:spPr>
      </p:pic>
      <p:pic>
        <p:nvPicPr>
          <p:cNvPr id="261" name="Screen Shot 2016-12-12 at 10.34.55.png" descr="Screen Shot 2016-12-12 at 10.34.55.png"/>
          <p:cNvPicPr>
            <a:picLocks noChangeAspect="1"/>
          </p:cNvPicPr>
          <p:nvPr/>
        </p:nvPicPr>
        <p:blipFill>
          <a:blip r:embed="rId3">
            <a:extLst/>
          </a:blip>
          <a:stretch>
            <a:fillRect/>
          </a:stretch>
        </p:blipFill>
        <p:spPr>
          <a:xfrm>
            <a:off x="10687380" y="3207212"/>
            <a:ext cx="1231901" cy="457201"/>
          </a:xfrm>
          <a:prstGeom prst="rect">
            <a:avLst/>
          </a:prstGeom>
          <a:ln w="12700">
            <a:miter lim="400000"/>
          </a:ln>
        </p:spPr>
      </p:pic>
      <p:pic>
        <p:nvPicPr>
          <p:cNvPr id="262" name="Screen Shot 2016-12-12 at 10.34.59.png" descr="Screen Shot 2016-12-12 at 10.34.59.png"/>
          <p:cNvPicPr>
            <a:picLocks noChangeAspect="1"/>
          </p:cNvPicPr>
          <p:nvPr/>
        </p:nvPicPr>
        <p:blipFill>
          <a:blip r:embed="rId4">
            <a:extLst/>
          </a:blip>
          <a:stretch>
            <a:fillRect/>
          </a:stretch>
        </p:blipFill>
        <p:spPr>
          <a:xfrm>
            <a:off x="3804046" y="3984095"/>
            <a:ext cx="1003301" cy="520701"/>
          </a:xfrm>
          <a:prstGeom prst="rect">
            <a:avLst/>
          </a:prstGeom>
          <a:ln w="12700">
            <a:miter lim="400000"/>
          </a:ln>
        </p:spPr>
      </p:pic>
      <p:pic>
        <p:nvPicPr>
          <p:cNvPr id="263" name="imageedit_7_2262237429.png" descr="imageedit_7_2262237429.png"/>
          <p:cNvPicPr>
            <a:picLocks noChangeAspect="1"/>
          </p:cNvPicPr>
          <p:nvPr/>
        </p:nvPicPr>
        <p:blipFill>
          <a:blip r:embed="rId5">
            <a:extLst/>
          </a:blip>
          <a:stretch>
            <a:fillRect/>
          </a:stretch>
        </p:blipFill>
        <p:spPr>
          <a:xfrm>
            <a:off x="2561894" y="4693443"/>
            <a:ext cx="6664150" cy="167312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SVM Illustration"/>
          <p:cNvSpPr txBox="1"/>
          <p:nvPr>
            <p:ph type="body" idx="13"/>
          </p:nvPr>
        </p:nvSpPr>
        <p:spPr>
          <a:prstGeom prst="rect">
            <a:avLst/>
          </a:prstGeom>
        </p:spPr>
        <p:txBody>
          <a:bodyPr/>
          <a:lstStyle/>
          <a:p>
            <a:pPr/>
            <a:r>
              <a:t>SVM Illustration</a:t>
            </a:r>
          </a:p>
        </p:txBody>
      </p:sp>
      <p:pic>
        <p:nvPicPr>
          <p:cNvPr id="266" name="imageedit_1_5022568605.png" descr="imageedit_1_5022568605.png"/>
          <p:cNvPicPr>
            <a:picLocks noChangeAspect="1"/>
          </p:cNvPicPr>
          <p:nvPr/>
        </p:nvPicPr>
        <p:blipFill>
          <a:blip r:embed="rId2">
            <a:extLst/>
          </a:blip>
          <a:stretch>
            <a:fillRect/>
          </a:stretch>
        </p:blipFill>
        <p:spPr>
          <a:xfrm>
            <a:off x="231172" y="3053426"/>
            <a:ext cx="6931024" cy="5131712"/>
          </a:xfrm>
          <a:prstGeom prst="rect">
            <a:avLst/>
          </a:prstGeom>
          <a:ln w="12700">
            <a:miter lim="400000"/>
          </a:ln>
        </p:spPr>
      </p:pic>
      <p:pic>
        <p:nvPicPr>
          <p:cNvPr id="267" name="imageedit_3_5812767062.png" descr="imageedit_3_5812767062.png"/>
          <p:cNvPicPr>
            <a:picLocks noChangeAspect="1"/>
          </p:cNvPicPr>
          <p:nvPr/>
        </p:nvPicPr>
        <p:blipFill>
          <a:blip r:embed="rId3">
            <a:extLst/>
          </a:blip>
          <a:stretch>
            <a:fillRect/>
          </a:stretch>
        </p:blipFill>
        <p:spPr>
          <a:xfrm>
            <a:off x="6575755" y="2819466"/>
            <a:ext cx="5351435" cy="5415227"/>
          </a:xfrm>
          <a:prstGeom prst="rect">
            <a:avLst/>
          </a:prstGeom>
          <a:ln w="12700">
            <a:miter lim="400000"/>
          </a:ln>
        </p:spPr>
      </p:pic>
      <p:sp>
        <p:nvSpPr>
          <p:cNvPr id="268"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VM - VC bound minimization"/>
          <p:cNvSpPr txBox="1"/>
          <p:nvPr>
            <p:ph type="body" idx="13"/>
          </p:nvPr>
        </p:nvSpPr>
        <p:spPr>
          <a:xfrm>
            <a:off x="768508" y="690715"/>
            <a:ext cx="11467783" cy="609855"/>
          </a:xfrm>
          <a:prstGeom prst="rect">
            <a:avLst/>
          </a:prstGeom>
        </p:spPr>
        <p:txBody>
          <a:bodyPr/>
          <a:lstStyle/>
          <a:p>
            <a:pPr/>
            <a:r>
              <a:t>SVM - VC bound minimization</a:t>
            </a:r>
          </a:p>
        </p:txBody>
      </p:sp>
      <p:sp>
        <p:nvSpPr>
          <p:cNvPr id="271" name="Choose          such that margin               is maximal…"/>
          <p:cNvSpPr txBox="1"/>
          <p:nvPr/>
        </p:nvSpPr>
        <p:spPr>
          <a:xfrm>
            <a:off x="768508" y="1690313"/>
            <a:ext cx="11467784" cy="53840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44499" indent="-444499">
              <a:lnSpc>
                <a:spcPct val="150000"/>
              </a:lnSpc>
              <a:buClr>
                <a:srgbClr val="535353"/>
              </a:buClr>
              <a:buSzPct val="80000"/>
              <a:buChar char="๏"/>
              <a:defRPr sz="3500"/>
            </a:pPr>
            <a:r>
              <a:t>Choose          such that margin               is maximal </a:t>
            </a:r>
          </a:p>
          <a:p>
            <a:pPr marL="444499" indent="-444499">
              <a:lnSpc>
                <a:spcPct val="150000"/>
              </a:lnSpc>
              <a:buClr>
                <a:srgbClr val="535353"/>
              </a:buClr>
              <a:buSzPct val="80000"/>
              <a:buChar char="๏"/>
              <a:defRPr sz="3500"/>
            </a:pPr>
            <a:r>
              <a:t>No error separation - if all                   satisfy </a:t>
            </a:r>
          </a:p>
          <a:p>
            <a:pPr marL="444499" indent="-444499">
              <a:lnSpc>
                <a:spcPct val="150000"/>
              </a:lnSpc>
              <a:buClr>
                <a:srgbClr val="535353"/>
              </a:buClr>
              <a:buSzPct val="80000"/>
              <a:buChar char="๏"/>
              <a:defRPr sz="3500"/>
            </a:pPr>
          </a:p>
          <a:p>
            <a:pPr marL="444499" indent="-444499">
              <a:lnSpc>
                <a:spcPct val="150000"/>
              </a:lnSpc>
              <a:buClr>
                <a:srgbClr val="535353"/>
              </a:buClr>
              <a:buSzPct val="80000"/>
              <a:buChar char="๏"/>
              <a:defRPr sz="3500"/>
            </a:pPr>
          </a:p>
          <a:p>
            <a:pPr marL="444499" indent="-444499">
              <a:lnSpc>
                <a:spcPct val="150000"/>
              </a:lnSpc>
              <a:buClr>
                <a:srgbClr val="535353"/>
              </a:buClr>
              <a:buSzPct val="80000"/>
              <a:buChar char="๏"/>
              <a:defRPr sz="3500"/>
            </a:pPr>
            <a:r>
              <a:t>Both constraints are combined into </a:t>
            </a:r>
          </a:p>
          <a:p>
            <a:pPr>
              <a:lnSpc>
                <a:spcPct val="150000"/>
              </a:lnSpc>
              <a:defRPr sz="3500"/>
            </a:pPr>
          </a:p>
        </p:txBody>
      </p:sp>
      <p:sp>
        <p:nvSpPr>
          <p:cNvPr id="272"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pic>
        <p:nvPicPr>
          <p:cNvPr id="273" name="Screen Shot 2016-12-12 at 10.41.41.png" descr="Screen Shot 2016-12-12 at 10.41.41.png"/>
          <p:cNvPicPr>
            <a:picLocks noChangeAspect="1"/>
          </p:cNvPicPr>
          <p:nvPr/>
        </p:nvPicPr>
        <p:blipFill>
          <a:blip r:embed="rId2">
            <a:extLst/>
          </a:blip>
          <a:stretch>
            <a:fillRect/>
          </a:stretch>
        </p:blipFill>
        <p:spPr>
          <a:xfrm>
            <a:off x="2858822" y="1738246"/>
            <a:ext cx="1054101" cy="571501"/>
          </a:xfrm>
          <a:prstGeom prst="rect">
            <a:avLst/>
          </a:prstGeom>
          <a:ln w="12700">
            <a:miter lim="400000"/>
          </a:ln>
        </p:spPr>
      </p:pic>
      <p:pic>
        <p:nvPicPr>
          <p:cNvPr id="274" name="Screen Shot 2016-12-12 at 10.41.47.png" descr="Screen Shot 2016-12-12 at 10.41.47.png"/>
          <p:cNvPicPr>
            <a:picLocks noChangeAspect="1"/>
          </p:cNvPicPr>
          <p:nvPr/>
        </p:nvPicPr>
        <p:blipFill>
          <a:blip r:embed="rId3">
            <a:extLst/>
          </a:blip>
          <a:stretch>
            <a:fillRect/>
          </a:stretch>
        </p:blipFill>
        <p:spPr>
          <a:xfrm>
            <a:off x="7309587" y="1783547"/>
            <a:ext cx="1683799" cy="513500"/>
          </a:xfrm>
          <a:prstGeom prst="rect">
            <a:avLst/>
          </a:prstGeom>
          <a:ln w="12700">
            <a:miter lim="400000"/>
          </a:ln>
        </p:spPr>
      </p:pic>
      <p:pic>
        <p:nvPicPr>
          <p:cNvPr id="275" name="Screen Shot 2016-12-12 at 10.49.48.png" descr="Screen Shot 2016-12-12 at 10.49.48.png"/>
          <p:cNvPicPr>
            <a:picLocks noChangeAspect="1"/>
          </p:cNvPicPr>
          <p:nvPr/>
        </p:nvPicPr>
        <p:blipFill>
          <a:blip r:embed="rId4">
            <a:extLst/>
          </a:blip>
          <a:stretch>
            <a:fillRect/>
          </a:stretch>
        </p:blipFill>
        <p:spPr>
          <a:xfrm>
            <a:off x="6232260" y="2563018"/>
            <a:ext cx="2184401" cy="482601"/>
          </a:xfrm>
          <a:prstGeom prst="rect">
            <a:avLst/>
          </a:prstGeom>
          <a:ln w="12700">
            <a:miter lim="400000"/>
          </a:ln>
        </p:spPr>
      </p:pic>
      <p:pic>
        <p:nvPicPr>
          <p:cNvPr id="276" name="imageedit_9_6682110544.png" descr="imageedit_9_6682110544.png"/>
          <p:cNvPicPr>
            <a:picLocks noChangeAspect="1"/>
          </p:cNvPicPr>
          <p:nvPr/>
        </p:nvPicPr>
        <p:blipFill>
          <a:blip r:embed="rId5">
            <a:extLst/>
          </a:blip>
          <a:stretch>
            <a:fillRect/>
          </a:stretch>
        </p:blipFill>
        <p:spPr>
          <a:xfrm>
            <a:off x="2310804" y="2959430"/>
            <a:ext cx="7239001" cy="1930401"/>
          </a:xfrm>
          <a:prstGeom prst="rect">
            <a:avLst/>
          </a:prstGeom>
          <a:ln w="12700">
            <a:miter lim="400000"/>
          </a:ln>
        </p:spPr>
      </p:pic>
      <p:pic>
        <p:nvPicPr>
          <p:cNvPr id="277" name="imageedit_12_8496721506.png" descr="imageedit_12_8496721506.png"/>
          <p:cNvPicPr>
            <a:picLocks noChangeAspect="1"/>
          </p:cNvPicPr>
          <p:nvPr/>
        </p:nvPicPr>
        <p:blipFill>
          <a:blip r:embed="rId6">
            <a:extLst/>
          </a:blip>
          <a:stretch>
            <a:fillRect/>
          </a:stretch>
        </p:blipFill>
        <p:spPr>
          <a:xfrm>
            <a:off x="2201201" y="5631325"/>
            <a:ext cx="7086601" cy="133350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VM - VC bound"/>
          <p:cNvSpPr txBox="1"/>
          <p:nvPr>
            <p:ph type="body" idx="13"/>
          </p:nvPr>
        </p:nvSpPr>
        <p:spPr>
          <a:xfrm>
            <a:off x="768508" y="690715"/>
            <a:ext cx="11467783" cy="609855"/>
          </a:xfrm>
          <a:prstGeom prst="rect">
            <a:avLst/>
          </a:prstGeom>
        </p:spPr>
        <p:txBody>
          <a:bodyPr/>
          <a:lstStyle/>
          <a:p>
            <a:pPr/>
            <a:r>
              <a:t>SVM - VC bound</a:t>
            </a:r>
          </a:p>
        </p:txBody>
      </p:sp>
      <p:sp>
        <p:nvSpPr>
          <p:cNvPr id="280" name="Distance between margins and the separating hyperplane is…"/>
          <p:cNvSpPr txBox="1"/>
          <p:nvPr/>
        </p:nvSpPr>
        <p:spPr>
          <a:xfrm>
            <a:off x="768508" y="1690313"/>
            <a:ext cx="11467784" cy="53840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44499" indent="-444499">
              <a:lnSpc>
                <a:spcPct val="150000"/>
              </a:lnSpc>
              <a:buClr>
                <a:srgbClr val="535353"/>
              </a:buClr>
              <a:buSzPct val="80000"/>
              <a:buChar char="๏"/>
              <a:defRPr sz="3500"/>
            </a:pPr>
            <a:r>
              <a:t>Distance between margins and the separating hyperplane is </a:t>
            </a:r>
          </a:p>
          <a:p>
            <a:pPr marL="444499" indent="-444499">
              <a:lnSpc>
                <a:spcPct val="150000"/>
              </a:lnSpc>
              <a:buClr>
                <a:srgbClr val="535353"/>
              </a:buClr>
              <a:buSzPct val="80000"/>
              <a:buChar char="๏"/>
              <a:defRPr sz="3500"/>
            </a:pPr>
            <a:r>
              <a:t>Maximize the margin                          could be attained by minimizing       or         </a:t>
            </a:r>
          </a:p>
          <a:p>
            <a:pPr marL="444499" indent="-444499">
              <a:lnSpc>
                <a:spcPct val="150000"/>
              </a:lnSpc>
              <a:buClr>
                <a:srgbClr val="535353"/>
              </a:buClr>
              <a:buSzPct val="80000"/>
              <a:buChar char="๏"/>
              <a:defRPr sz="3500"/>
            </a:pPr>
            <a:r>
              <a:t>Lagrangian for the primal problem</a:t>
            </a:r>
          </a:p>
          <a:p>
            <a:pPr>
              <a:lnSpc>
                <a:spcPct val="150000"/>
              </a:lnSpc>
              <a:defRPr sz="3500"/>
            </a:pPr>
          </a:p>
        </p:txBody>
      </p:sp>
      <p:sp>
        <p:nvSpPr>
          <p:cNvPr id="281"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pic>
        <p:nvPicPr>
          <p:cNvPr id="282" name="Screen Shot 2016-12-12 at 10.56.37.png" descr="Screen Shot 2016-12-12 at 10.56.37.png"/>
          <p:cNvPicPr>
            <a:picLocks noChangeAspect="1"/>
          </p:cNvPicPr>
          <p:nvPr/>
        </p:nvPicPr>
        <p:blipFill>
          <a:blip r:embed="rId2">
            <a:extLst/>
          </a:blip>
          <a:stretch>
            <a:fillRect/>
          </a:stretch>
        </p:blipFill>
        <p:spPr>
          <a:xfrm>
            <a:off x="3899032" y="2505405"/>
            <a:ext cx="3213101" cy="635001"/>
          </a:xfrm>
          <a:prstGeom prst="rect">
            <a:avLst/>
          </a:prstGeom>
          <a:ln w="12700">
            <a:miter lim="400000"/>
          </a:ln>
        </p:spPr>
      </p:pic>
      <p:pic>
        <p:nvPicPr>
          <p:cNvPr id="283" name="Screen Shot 2016-12-12 at 10.57.34.png" descr="Screen Shot 2016-12-12 at 10.57.34.png"/>
          <p:cNvPicPr>
            <a:picLocks noChangeAspect="1"/>
          </p:cNvPicPr>
          <p:nvPr/>
        </p:nvPicPr>
        <p:blipFill>
          <a:blip r:embed="rId3">
            <a:extLst/>
          </a:blip>
          <a:stretch>
            <a:fillRect/>
          </a:stretch>
        </p:blipFill>
        <p:spPr>
          <a:xfrm>
            <a:off x="5278371" y="3338446"/>
            <a:ext cx="3022601" cy="533401"/>
          </a:xfrm>
          <a:prstGeom prst="rect">
            <a:avLst/>
          </a:prstGeom>
          <a:ln w="12700">
            <a:miter lim="400000"/>
          </a:ln>
        </p:spPr>
      </p:pic>
      <p:pic>
        <p:nvPicPr>
          <p:cNvPr id="284" name="Screen Shot 2016-12-12 at 10.58.25.png" descr="Screen Shot 2016-12-12 at 10.58.25.png"/>
          <p:cNvPicPr>
            <a:picLocks noChangeAspect="1"/>
          </p:cNvPicPr>
          <p:nvPr/>
        </p:nvPicPr>
        <p:blipFill>
          <a:blip r:embed="rId4">
            <a:extLst/>
          </a:blip>
          <a:stretch>
            <a:fillRect/>
          </a:stretch>
        </p:blipFill>
        <p:spPr>
          <a:xfrm>
            <a:off x="3880842" y="4165732"/>
            <a:ext cx="825501" cy="546101"/>
          </a:xfrm>
          <a:prstGeom prst="rect">
            <a:avLst/>
          </a:prstGeom>
          <a:ln w="12700">
            <a:miter lim="400000"/>
          </a:ln>
        </p:spPr>
      </p:pic>
      <p:pic>
        <p:nvPicPr>
          <p:cNvPr id="285" name="Screen Shot 2016-12-12 at 10.58.29.png" descr="Screen Shot 2016-12-12 at 10.58.29.png"/>
          <p:cNvPicPr>
            <a:picLocks noChangeAspect="1"/>
          </p:cNvPicPr>
          <p:nvPr/>
        </p:nvPicPr>
        <p:blipFill>
          <a:blip r:embed="rId5">
            <a:extLst/>
          </a:blip>
          <a:stretch>
            <a:fillRect/>
          </a:stretch>
        </p:blipFill>
        <p:spPr>
          <a:xfrm>
            <a:off x="5172141" y="4165732"/>
            <a:ext cx="952501" cy="546101"/>
          </a:xfrm>
          <a:prstGeom prst="rect">
            <a:avLst/>
          </a:prstGeom>
          <a:ln w="12700">
            <a:miter lim="400000"/>
          </a:ln>
        </p:spPr>
      </p:pic>
      <p:pic>
        <p:nvPicPr>
          <p:cNvPr id="286" name="imageedit_14_2493921991.png" descr="imageedit_14_2493921991.png"/>
          <p:cNvPicPr>
            <a:picLocks noChangeAspect="1"/>
          </p:cNvPicPr>
          <p:nvPr/>
        </p:nvPicPr>
        <p:blipFill>
          <a:blip r:embed="rId6">
            <a:extLst/>
          </a:blip>
          <a:stretch>
            <a:fillRect/>
          </a:stretch>
        </p:blipFill>
        <p:spPr>
          <a:xfrm>
            <a:off x="2199812" y="5624512"/>
            <a:ext cx="8140701" cy="1333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VM - Nonlinear Classification"/>
          <p:cNvSpPr txBox="1"/>
          <p:nvPr>
            <p:ph type="body" idx="13"/>
          </p:nvPr>
        </p:nvSpPr>
        <p:spPr>
          <a:xfrm>
            <a:off x="768508" y="690715"/>
            <a:ext cx="11467783" cy="609855"/>
          </a:xfrm>
          <a:prstGeom prst="rect">
            <a:avLst/>
          </a:prstGeom>
        </p:spPr>
        <p:txBody>
          <a:bodyPr/>
          <a:lstStyle/>
          <a:p>
            <a:pPr/>
            <a:r>
              <a:t>SVM - Nonlinear Classification</a:t>
            </a:r>
          </a:p>
        </p:txBody>
      </p:sp>
      <p:sp>
        <p:nvSpPr>
          <p:cNvPr id="289"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pic>
        <p:nvPicPr>
          <p:cNvPr id="290" name="imageedit_22_3098756104.png" descr="imageedit_22_3098756104.png"/>
          <p:cNvPicPr>
            <a:picLocks noChangeAspect="1"/>
          </p:cNvPicPr>
          <p:nvPr/>
        </p:nvPicPr>
        <p:blipFill>
          <a:blip r:embed="rId2">
            <a:extLst/>
          </a:blip>
          <a:stretch>
            <a:fillRect/>
          </a:stretch>
        </p:blipFill>
        <p:spPr>
          <a:xfrm>
            <a:off x="479623" y="1733087"/>
            <a:ext cx="11264193" cy="610709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VM - Nonlinear Classification"/>
          <p:cNvSpPr txBox="1"/>
          <p:nvPr>
            <p:ph type="body" idx="13"/>
          </p:nvPr>
        </p:nvSpPr>
        <p:spPr>
          <a:xfrm>
            <a:off x="768508" y="690715"/>
            <a:ext cx="11467783" cy="609855"/>
          </a:xfrm>
          <a:prstGeom prst="rect">
            <a:avLst/>
          </a:prstGeom>
        </p:spPr>
        <p:txBody>
          <a:bodyPr/>
          <a:lstStyle/>
          <a:p>
            <a:pPr/>
            <a:r>
              <a:t>SVM - Nonlinear Classification</a:t>
            </a:r>
          </a:p>
        </p:txBody>
      </p:sp>
      <p:sp>
        <p:nvSpPr>
          <p:cNvPr id="293" name="Non-linear classifier - maps the data with a non-linear structure via a function                  into a very large dimensional space     where the classification rule is (almost) linear…"/>
          <p:cNvSpPr txBox="1"/>
          <p:nvPr/>
        </p:nvSpPr>
        <p:spPr>
          <a:xfrm>
            <a:off x="768508" y="1586538"/>
            <a:ext cx="11467784" cy="53840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44499" indent="-444499">
              <a:lnSpc>
                <a:spcPct val="150000"/>
              </a:lnSpc>
              <a:buClr>
                <a:srgbClr val="535353"/>
              </a:buClr>
              <a:buSzPct val="80000"/>
              <a:buChar char="๏"/>
              <a:defRPr sz="3500"/>
            </a:pPr>
            <a:r>
              <a:t>Non-linear classifier - maps the data with a non-linear structure via a function                  into a very large dimensional space     where the classification rule is (almost) linear  </a:t>
            </a:r>
          </a:p>
          <a:p>
            <a:pPr marL="444499" indent="-444499">
              <a:lnSpc>
                <a:spcPct val="150000"/>
              </a:lnSpc>
              <a:buClr>
                <a:srgbClr val="535353"/>
              </a:buClr>
              <a:buSzPct val="80000"/>
              <a:buChar char="๏"/>
              <a:defRPr sz="3500"/>
            </a:pPr>
            <a:r>
              <a:t>All the training vectors    appearing in      only as scalar products  </a:t>
            </a:r>
          </a:p>
          <a:p>
            <a:pPr marL="444499" indent="-444499">
              <a:lnSpc>
                <a:spcPct val="150000"/>
              </a:lnSpc>
              <a:buClr>
                <a:srgbClr val="535353"/>
              </a:buClr>
              <a:buSzPct val="80000"/>
              <a:buChar char="๏"/>
              <a:defRPr sz="3500"/>
            </a:pPr>
            <a:r>
              <a:t>Nonlinear SVM - transforms the scalar product to </a:t>
            </a:r>
          </a:p>
        </p:txBody>
      </p:sp>
      <p:sp>
        <p:nvSpPr>
          <p:cNvPr id="294"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pic>
        <p:nvPicPr>
          <p:cNvPr id="295" name="Screen Shot 2016-12-12 at 11.25.35.png" descr="Screen Shot 2016-12-12 at 11.25.35.png"/>
          <p:cNvPicPr>
            <a:picLocks noChangeAspect="1"/>
          </p:cNvPicPr>
          <p:nvPr/>
        </p:nvPicPr>
        <p:blipFill>
          <a:blip r:embed="rId2">
            <a:extLst/>
          </a:blip>
          <a:stretch>
            <a:fillRect/>
          </a:stretch>
        </p:blipFill>
        <p:spPr>
          <a:xfrm>
            <a:off x="5633045" y="2456391"/>
            <a:ext cx="2108201" cy="520701"/>
          </a:xfrm>
          <a:prstGeom prst="rect">
            <a:avLst/>
          </a:prstGeom>
          <a:ln w="12700">
            <a:miter lim="400000"/>
          </a:ln>
        </p:spPr>
      </p:pic>
      <p:pic>
        <p:nvPicPr>
          <p:cNvPr id="296" name="Screen Shot 2016-12-12 at 11.25.45.png" descr="Screen Shot 2016-12-12 at 11.25.45.png"/>
          <p:cNvPicPr>
            <a:picLocks noChangeAspect="1"/>
          </p:cNvPicPr>
          <p:nvPr/>
        </p:nvPicPr>
        <p:blipFill>
          <a:blip r:embed="rId3">
            <a:extLst/>
          </a:blip>
          <a:stretch>
            <a:fillRect/>
          </a:stretch>
        </p:blipFill>
        <p:spPr>
          <a:xfrm>
            <a:off x="4875278" y="3285000"/>
            <a:ext cx="482601" cy="469901"/>
          </a:xfrm>
          <a:prstGeom prst="rect">
            <a:avLst/>
          </a:prstGeom>
          <a:ln w="12700">
            <a:miter lim="400000"/>
          </a:ln>
        </p:spPr>
      </p:pic>
      <p:pic>
        <p:nvPicPr>
          <p:cNvPr id="297" name="Screen Shot 2016-12-12 at 11.26.46.png" descr="Screen Shot 2016-12-12 at 11.26.46.png"/>
          <p:cNvPicPr>
            <a:picLocks noChangeAspect="1"/>
          </p:cNvPicPr>
          <p:nvPr/>
        </p:nvPicPr>
        <p:blipFill>
          <a:blip r:embed="rId4">
            <a:extLst/>
          </a:blip>
          <a:stretch>
            <a:fillRect/>
          </a:stretch>
        </p:blipFill>
        <p:spPr>
          <a:xfrm>
            <a:off x="5522250" y="4922903"/>
            <a:ext cx="419101" cy="368301"/>
          </a:xfrm>
          <a:prstGeom prst="rect">
            <a:avLst/>
          </a:prstGeom>
          <a:ln w="12700">
            <a:miter lim="400000"/>
          </a:ln>
        </p:spPr>
      </p:pic>
      <p:pic>
        <p:nvPicPr>
          <p:cNvPr id="298" name="Screen Shot 2016-12-12 at 11.26.50.png" descr="Screen Shot 2016-12-12 at 11.26.50.png"/>
          <p:cNvPicPr>
            <a:picLocks noChangeAspect="1"/>
          </p:cNvPicPr>
          <p:nvPr/>
        </p:nvPicPr>
        <p:blipFill>
          <a:blip r:embed="rId5">
            <a:extLst/>
          </a:blip>
          <a:stretch>
            <a:fillRect/>
          </a:stretch>
        </p:blipFill>
        <p:spPr>
          <a:xfrm>
            <a:off x="8318037" y="4838964"/>
            <a:ext cx="622301" cy="482601"/>
          </a:xfrm>
          <a:prstGeom prst="rect">
            <a:avLst/>
          </a:prstGeom>
          <a:ln w="12700">
            <a:miter lim="400000"/>
          </a:ln>
        </p:spPr>
      </p:pic>
      <p:pic>
        <p:nvPicPr>
          <p:cNvPr id="299" name="Screen Shot 2016-12-12 at 11.26.54.png" descr="Screen Shot 2016-12-12 at 11.26.54.png"/>
          <p:cNvPicPr>
            <a:picLocks noChangeAspect="1"/>
          </p:cNvPicPr>
          <p:nvPr/>
        </p:nvPicPr>
        <p:blipFill>
          <a:blip r:embed="rId6">
            <a:extLst/>
          </a:blip>
          <a:stretch>
            <a:fillRect/>
          </a:stretch>
        </p:blipFill>
        <p:spPr>
          <a:xfrm>
            <a:off x="3003087" y="5561210"/>
            <a:ext cx="927101" cy="609601"/>
          </a:xfrm>
          <a:prstGeom prst="rect">
            <a:avLst/>
          </a:prstGeom>
          <a:ln w="12700">
            <a:miter lim="400000"/>
          </a:ln>
        </p:spPr>
      </p:pic>
      <p:pic>
        <p:nvPicPr>
          <p:cNvPr id="300" name="Screen Shot 2016-12-12 at 11.28.21.png" descr="Screen Shot 2016-12-12 at 11.28.21.png"/>
          <p:cNvPicPr>
            <a:picLocks noChangeAspect="1"/>
          </p:cNvPicPr>
          <p:nvPr/>
        </p:nvPicPr>
        <p:blipFill>
          <a:blip r:embed="rId7">
            <a:extLst/>
          </a:blip>
          <a:stretch>
            <a:fillRect/>
          </a:stretch>
        </p:blipFill>
        <p:spPr>
          <a:xfrm>
            <a:off x="1222176" y="7019466"/>
            <a:ext cx="2374901" cy="66040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VM - Simulation"/>
          <p:cNvSpPr txBox="1"/>
          <p:nvPr>
            <p:ph type="body" idx="13"/>
          </p:nvPr>
        </p:nvSpPr>
        <p:spPr>
          <a:xfrm>
            <a:off x="768508" y="690715"/>
            <a:ext cx="11467783" cy="609855"/>
          </a:xfrm>
          <a:prstGeom prst="rect">
            <a:avLst/>
          </a:prstGeom>
        </p:spPr>
        <p:txBody>
          <a:bodyPr/>
          <a:lstStyle/>
          <a:p>
            <a:pPr/>
            <a:r>
              <a:t>SVM - Simulation</a:t>
            </a:r>
          </a:p>
        </p:txBody>
      </p:sp>
      <p:sp>
        <p:nvSpPr>
          <p:cNvPr id="303" name="Parameters of SVM are on kernel parameters and capacity C…"/>
          <p:cNvSpPr txBox="1"/>
          <p:nvPr/>
        </p:nvSpPr>
        <p:spPr>
          <a:xfrm>
            <a:off x="768508" y="2399338"/>
            <a:ext cx="11467783" cy="45903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44499" indent="-444499">
              <a:lnSpc>
                <a:spcPct val="150000"/>
              </a:lnSpc>
              <a:buClr>
                <a:srgbClr val="535353"/>
              </a:buClr>
              <a:buSzPct val="80000"/>
              <a:buChar char="๏"/>
              <a:defRPr sz="3500"/>
            </a:pPr>
            <a:r>
              <a:t>Parameters of SVM are on kernel parameters and capacity C</a:t>
            </a:r>
          </a:p>
          <a:p>
            <a:pPr marL="444499" indent="-444499">
              <a:lnSpc>
                <a:spcPct val="150000"/>
              </a:lnSpc>
              <a:buClr>
                <a:srgbClr val="535353"/>
              </a:buClr>
              <a:buSzPct val="80000"/>
              <a:buChar char="๏"/>
              <a:defRPr sz="3500"/>
            </a:pPr>
            <a:r>
              <a:t>Using stationary Gaussian kernel, for example</a:t>
            </a:r>
          </a:p>
          <a:p>
            <a:pPr marL="444499" indent="-444499">
              <a:lnSpc>
                <a:spcPct val="150000"/>
              </a:lnSpc>
              <a:buClr>
                <a:srgbClr val="535353"/>
              </a:buClr>
              <a:buSzPct val="80000"/>
              <a:buChar char="๏"/>
              <a:defRPr sz="3500"/>
            </a:pPr>
            <a:r>
              <a:t>Generate orange peel data and spiral data</a:t>
            </a:r>
          </a:p>
          <a:p>
            <a:pPr marL="444499" indent="-444499">
              <a:lnSpc>
                <a:spcPct val="150000"/>
              </a:lnSpc>
              <a:buClr>
                <a:srgbClr val="535353"/>
              </a:buClr>
              <a:buSzPct val="80000"/>
              <a:buChar char="๏"/>
              <a:defRPr sz="3500"/>
            </a:pPr>
            <a:r>
              <a:rPr u="sng">
                <a:hlinkClick r:id="rId2" invalidUrl="" action="" tgtFrame="" tooltip="" history="1" highlightClick="0" endSnd="0"/>
              </a:rPr>
              <a:t>http://cbio.mines-paristech.fr/~jvert/svn/tutorials/practical/svmbasic/svmbasic_notes.pdf</a:t>
            </a:r>
          </a:p>
        </p:txBody>
      </p:sp>
      <p:sp>
        <p:nvSpPr>
          <p:cNvPr id="304"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Simulation: Orange Peel Data"/>
          <p:cNvSpPr txBox="1"/>
          <p:nvPr>
            <p:ph type="body" idx="13"/>
          </p:nvPr>
        </p:nvSpPr>
        <p:spPr>
          <a:xfrm>
            <a:off x="768508" y="690715"/>
            <a:ext cx="11467783" cy="609855"/>
          </a:xfrm>
          <a:prstGeom prst="rect">
            <a:avLst/>
          </a:prstGeom>
        </p:spPr>
        <p:txBody>
          <a:bodyPr/>
          <a:lstStyle/>
          <a:p>
            <a:pPr/>
            <a:r>
              <a:t>Simulation: Orange Peel Data</a:t>
            </a:r>
          </a:p>
        </p:txBody>
      </p:sp>
      <p:sp>
        <p:nvSpPr>
          <p:cNvPr id="307"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pic>
        <p:nvPicPr>
          <p:cNvPr id="308" name="imageedit_11_5360576573.png" descr="imageedit_11_5360576573.png"/>
          <p:cNvPicPr>
            <a:picLocks noChangeAspect="1"/>
          </p:cNvPicPr>
          <p:nvPr/>
        </p:nvPicPr>
        <p:blipFill>
          <a:blip r:embed="rId2">
            <a:extLst/>
          </a:blip>
          <a:stretch>
            <a:fillRect/>
          </a:stretch>
        </p:blipFill>
        <p:spPr>
          <a:xfrm>
            <a:off x="1253606" y="1213052"/>
            <a:ext cx="7582819" cy="7612949"/>
          </a:xfrm>
          <a:prstGeom prst="rect">
            <a:avLst/>
          </a:prstGeom>
          <a:ln w="12700">
            <a:miter lim="400000"/>
          </a:ln>
        </p:spPr>
      </p:pic>
      <p:grpSp>
        <p:nvGrpSpPr>
          <p:cNvPr id="311" name="Gruppieren">
            <a:hlinkClick r:id="rId3" invalidUrl="" action="" tgtFrame="" tooltip="" history="1" highlightClick="0" endSnd="0"/>
          </p:cNvPr>
          <p:cNvGrpSpPr/>
          <p:nvPr/>
        </p:nvGrpSpPr>
        <p:grpSpPr>
          <a:xfrm>
            <a:off x="8532514" y="8060769"/>
            <a:ext cx="2969292" cy="512555"/>
            <a:chOff x="0" y="0"/>
            <a:chExt cx="2969291" cy="512553"/>
          </a:xfrm>
        </p:grpSpPr>
        <p:pic>
          <p:nvPicPr>
            <p:cNvPr id="309" name="qletlogo_tr.png" descr="qletlogo_tr.png"/>
            <p:cNvPicPr>
              <a:picLocks noChangeAspect="1"/>
            </p:cNvPicPr>
            <p:nvPr/>
          </p:nvPicPr>
          <p:blipFill>
            <a:blip r:embed="rId4">
              <a:extLst/>
            </a:blip>
            <a:stretch>
              <a:fillRect/>
            </a:stretch>
          </p:blipFill>
          <p:spPr>
            <a:xfrm>
              <a:off x="0" y="0"/>
              <a:ext cx="494507" cy="512554"/>
            </a:xfrm>
            <a:prstGeom prst="rect">
              <a:avLst/>
            </a:prstGeom>
            <a:ln w="12700" cap="flat">
              <a:noFill/>
              <a:miter lim="400000"/>
            </a:ln>
            <a:effectLst/>
          </p:spPr>
        </p:pic>
        <p:sp>
          <p:nvSpPr>
            <p:cNvPr id="310" name="MVAsvmOrangePeel.R"/>
            <p:cNvSpPr/>
            <p:nvPr/>
          </p:nvSpPr>
          <p:spPr>
            <a:xfrm>
              <a:off x="502074" y="32629"/>
              <a:ext cx="2467218" cy="3867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normAutofit fontScale="100000" lnSpcReduction="0"/>
            </a:bodyPr>
            <a:lstStyle>
              <a:lvl1pPr>
                <a:defRPr sz="1900">
                  <a:solidFill>
                    <a:schemeClr val="accent5"/>
                  </a:solidFill>
                </a:defRPr>
              </a:lvl1pPr>
            </a:lstStyle>
            <a:p>
              <a:pPr/>
              <a:r>
                <a:t>MVAsvmOrangePeel.R</a:t>
              </a:r>
            </a:p>
          </p:txBody>
        </p:sp>
      </p:gr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Simulation: Spiral Data"/>
          <p:cNvSpPr txBox="1"/>
          <p:nvPr>
            <p:ph type="body" idx="13"/>
          </p:nvPr>
        </p:nvSpPr>
        <p:spPr>
          <a:prstGeom prst="rect">
            <a:avLst/>
          </a:prstGeom>
        </p:spPr>
        <p:txBody>
          <a:bodyPr/>
          <a:lstStyle/>
          <a:p>
            <a:pPr/>
            <a:r>
              <a:t>Simulation: Spiral Data</a:t>
            </a:r>
          </a:p>
        </p:txBody>
      </p:sp>
      <p:sp>
        <p:nvSpPr>
          <p:cNvPr id="314"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pic>
        <p:nvPicPr>
          <p:cNvPr id="315" name="imageedit_13_6366629805.png" descr="imageedit_13_6366629805.png"/>
          <p:cNvPicPr>
            <a:picLocks noChangeAspect="1"/>
          </p:cNvPicPr>
          <p:nvPr/>
        </p:nvPicPr>
        <p:blipFill>
          <a:blip r:embed="rId2">
            <a:extLst/>
          </a:blip>
          <a:stretch>
            <a:fillRect/>
          </a:stretch>
        </p:blipFill>
        <p:spPr>
          <a:xfrm>
            <a:off x="1211659" y="1496274"/>
            <a:ext cx="7402267" cy="7431681"/>
          </a:xfrm>
          <a:prstGeom prst="rect">
            <a:avLst/>
          </a:prstGeom>
          <a:ln w="12700">
            <a:miter lim="400000"/>
          </a:ln>
        </p:spPr>
      </p:pic>
      <p:grpSp>
        <p:nvGrpSpPr>
          <p:cNvPr id="318" name="Gruppieren">
            <a:hlinkClick r:id="rId3" invalidUrl="" action="" tgtFrame="" tooltip="" history="1" highlightClick="0" endSnd="0"/>
          </p:cNvPr>
          <p:cNvGrpSpPr/>
          <p:nvPr/>
        </p:nvGrpSpPr>
        <p:grpSpPr>
          <a:xfrm>
            <a:off x="8532514" y="8060769"/>
            <a:ext cx="2334191" cy="512555"/>
            <a:chOff x="0" y="0"/>
            <a:chExt cx="2334189" cy="512553"/>
          </a:xfrm>
        </p:grpSpPr>
        <p:pic>
          <p:nvPicPr>
            <p:cNvPr id="316" name="qletlogo_tr.png" descr="qletlogo_tr.png"/>
            <p:cNvPicPr>
              <a:picLocks noChangeAspect="1"/>
            </p:cNvPicPr>
            <p:nvPr/>
          </p:nvPicPr>
          <p:blipFill>
            <a:blip r:embed="rId4">
              <a:extLst/>
            </a:blip>
            <a:stretch>
              <a:fillRect/>
            </a:stretch>
          </p:blipFill>
          <p:spPr>
            <a:xfrm>
              <a:off x="0" y="0"/>
              <a:ext cx="494507" cy="512554"/>
            </a:xfrm>
            <a:prstGeom prst="rect">
              <a:avLst/>
            </a:prstGeom>
            <a:ln w="12700" cap="flat">
              <a:noFill/>
              <a:miter lim="400000"/>
            </a:ln>
            <a:effectLst/>
          </p:spPr>
        </p:pic>
        <p:sp>
          <p:nvSpPr>
            <p:cNvPr id="317" name="MVAsvmSpiral.R"/>
            <p:cNvSpPr/>
            <p:nvPr/>
          </p:nvSpPr>
          <p:spPr>
            <a:xfrm>
              <a:off x="502074" y="32629"/>
              <a:ext cx="1832116" cy="3867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normAutofit fontScale="100000" lnSpcReduction="0"/>
            </a:bodyPr>
            <a:lstStyle>
              <a:lvl1pPr>
                <a:defRPr sz="1900">
                  <a:solidFill>
                    <a:schemeClr val="accent5"/>
                  </a:solidFill>
                </a:defRPr>
              </a:lvl1pPr>
            </a:lstStyle>
            <a:p>
              <a:pPr/>
              <a:r>
                <a:t>MVAsvmSpiral.R</a:t>
              </a:r>
            </a:p>
          </p:txBody>
        </p:sp>
      </p:gr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VM - Scoring Companies"/>
          <p:cNvSpPr txBox="1"/>
          <p:nvPr>
            <p:ph type="body" idx="13"/>
          </p:nvPr>
        </p:nvSpPr>
        <p:spPr>
          <a:xfrm>
            <a:off x="768508" y="690715"/>
            <a:ext cx="11467783" cy="609855"/>
          </a:xfrm>
          <a:prstGeom prst="rect">
            <a:avLst/>
          </a:prstGeom>
        </p:spPr>
        <p:txBody>
          <a:bodyPr/>
          <a:lstStyle/>
          <a:p>
            <a:pPr/>
            <a:r>
              <a:t>SVM - Scoring Companies</a:t>
            </a:r>
          </a:p>
        </p:txBody>
      </p:sp>
      <p:sp>
        <p:nvSpPr>
          <p:cNvPr id="321" name="Credit reform database - solvent (y=+1) and insolvent (y=-1)…"/>
          <p:cNvSpPr txBox="1"/>
          <p:nvPr/>
        </p:nvSpPr>
        <p:spPr>
          <a:xfrm>
            <a:off x="768508" y="1432240"/>
            <a:ext cx="11467783" cy="69713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44499" indent="-444499">
              <a:lnSpc>
                <a:spcPct val="150000"/>
              </a:lnSpc>
              <a:buClr>
                <a:srgbClr val="535353"/>
              </a:buClr>
              <a:buSzPct val="80000"/>
              <a:buChar char="๏"/>
              <a:defRPr sz="3500"/>
            </a:pPr>
            <a:r>
              <a:t>Credit reform database - solvent (y=+1) and insolvent (y=-1)</a:t>
            </a:r>
          </a:p>
          <a:p>
            <a:pPr marL="444499" indent="-444499">
              <a:lnSpc>
                <a:spcPct val="150000"/>
              </a:lnSpc>
              <a:buClr>
                <a:srgbClr val="535353"/>
              </a:buClr>
              <a:buSzPct val="80000"/>
              <a:buChar char="๏"/>
              <a:defRPr sz="3500"/>
            </a:pPr>
            <a:r>
              <a:t>Period - 1996 to 2002</a:t>
            </a:r>
          </a:p>
          <a:p>
            <a:pPr marL="444499" indent="-444499">
              <a:lnSpc>
                <a:spcPct val="150000"/>
              </a:lnSpc>
              <a:buClr>
                <a:srgbClr val="535353"/>
              </a:buClr>
              <a:buSzPct val="80000"/>
              <a:buChar char="๏"/>
              <a:defRPr sz="3500"/>
            </a:pPr>
            <a:r>
              <a:t>25 financial ratio variables</a:t>
            </a:r>
          </a:p>
          <a:p>
            <a:pPr marL="444499" indent="-444499">
              <a:lnSpc>
                <a:spcPct val="150000"/>
              </a:lnSpc>
              <a:buClr>
                <a:srgbClr val="535353"/>
              </a:buClr>
              <a:buSzPct val="80000"/>
              <a:buChar char="๏"/>
              <a:defRPr sz="3500"/>
            </a:pPr>
            <a:r>
              <a:t>Pre-processing - replace outliers with Q25-1*5IQ and Q75+1*5IQ </a:t>
            </a:r>
          </a:p>
          <a:p>
            <a:pPr marL="444499" indent="-444499">
              <a:lnSpc>
                <a:spcPct val="150000"/>
              </a:lnSpc>
              <a:buClr>
                <a:srgbClr val="535353"/>
              </a:buClr>
              <a:buSzPct val="80000"/>
              <a:buChar char="๏"/>
              <a:defRPr sz="3500"/>
            </a:pPr>
            <a:r>
              <a:t>Example, randomly selected 50 solvent and 50 insolvent companies, predictors: Accounts Payable turnover (x24); ratio of Operating Income and Total Asset (x3)</a:t>
            </a:r>
          </a:p>
        </p:txBody>
      </p:sp>
      <p:sp>
        <p:nvSpPr>
          <p:cNvPr id="322"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 name="Smart Data Analytics"/>
          <p:cNvSpPr txBox="1"/>
          <p:nvPr>
            <p:ph type="body" idx="13"/>
          </p:nvPr>
        </p:nvSpPr>
        <p:spPr>
          <a:xfrm>
            <a:off x="768508" y="690715"/>
            <a:ext cx="11467783" cy="609855"/>
          </a:xfrm>
          <a:prstGeom prst="rect">
            <a:avLst/>
          </a:prstGeom>
        </p:spPr>
        <p:txBody>
          <a:bodyPr/>
          <a:lstStyle/>
          <a:p>
            <a:pPr/>
            <a:r>
              <a:t>Smart Data Analytics</a:t>
            </a:r>
          </a:p>
        </p:txBody>
      </p:sp>
      <p:pic>
        <p:nvPicPr>
          <p:cNvPr id="80" name="Bild" descr="Bild"/>
          <p:cNvPicPr>
            <a:picLocks noChangeAspect="1"/>
          </p:cNvPicPr>
          <p:nvPr/>
        </p:nvPicPr>
        <p:blipFill>
          <a:blip r:embed="rId2">
            <a:extLst/>
          </a:blip>
          <a:srcRect l="3840" t="0" r="0" b="0"/>
          <a:stretch>
            <a:fillRect/>
          </a:stretch>
        </p:blipFill>
        <p:spPr>
          <a:xfrm>
            <a:off x="1587205" y="1883052"/>
            <a:ext cx="3122785" cy="3968277"/>
          </a:xfrm>
          <a:prstGeom prst="rect">
            <a:avLst/>
          </a:prstGeom>
          <a:ln w="12700">
            <a:miter lim="400000"/>
          </a:ln>
        </p:spPr>
      </p:pic>
      <p:pic>
        <p:nvPicPr>
          <p:cNvPr id="81" name="Bild" descr="Bild"/>
          <p:cNvPicPr>
            <a:picLocks noChangeAspect="1"/>
          </p:cNvPicPr>
          <p:nvPr/>
        </p:nvPicPr>
        <p:blipFill>
          <a:blip r:embed="rId3">
            <a:extLst/>
          </a:blip>
          <a:stretch>
            <a:fillRect/>
          </a:stretch>
        </p:blipFill>
        <p:spPr>
          <a:xfrm>
            <a:off x="8026978" y="1883052"/>
            <a:ext cx="3048131" cy="3968546"/>
          </a:xfrm>
          <a:prstGeom prst="rect">
            <a:avLst/>
          </a:prstGeom>
          <a:ln w="12700">
            <a:miter lim="400000"/>
          </a:ln>
        </p:spPr>
      </p:pic>
      <p:sp>
        <p:nvSpPr>
          <p:cNvPr id="82" name="欢迎来到我的网页 hu.berlin/wkh !…"/>
          <p:cNvSpPr/>
          <p:nvPr/>
        </p:nvSpPr>
        <p:spPr>
          <a:xfrm>
            <a:off x="7160294" y="6146041"/>
            <a:ext cx="4781369" cy="26805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1900"/>
            </a:pPr>
            <a:r>
              <a:rPr>
                <a:solidFill>
                  <a:srgbClr val="000000"/>
                </a:solidFill>
              </a:rPr>
              <a:t>欢迎来到我的网页 </a:t>
            </a:r>
            <a:r>
              <a:rPr>
                <a:hlinkClick r:id="rId4" invalidUrl="" action="" tgtFrame="" tooltip="" history="1" highlightClick="0" endSnd="0"/>
              </a:rPr>
              <a:t>hu.berlin/wkh</a:t>
            </a:r>
            <a:r>
              <a:rPr>
                <a:solidFill>
                  <a:srgbClr val="000000"/>
                </a:solidFill>
              </a:rPr>
              <a:t> </a:t>
            </a:r>
            <a:r>
              <a:rPr>
                <a:solidFill>
                  <a:srgbClr val="000000"/>
                </a:solidFill>
                <a:latin typeface="Times New Roman"/>
                <a:ea typeface="Times New Roman"/>
                <a:cs typeface="Times New Roman"/>
                <a:sym typeface="Times New Roman"/>
              </a:rPr>
              <a:t>! </a:t>
            </a:r>
            <a:endParaRPr sz="500">
              <a:solidFill>
                <a:srgbClr val="000000"/>
              </a:solidFill>
              <a:latin typeface="Times New Roman"/>
              <a:ea typeface="Times New Roman"/>
              <a:cs typeface="Times New Roman"/>
              <a:sym typeface="Times New Roman"/>
            </a:endParaRPr>
          </a:p>
          <a:p>
            <a:pPr>
              <a:defRPr sz="1900"/>
            </a:pPr>
            <a:r>
              <a:t> </a:t>
            </a:r>
            <a:endParaRPr sz="500">
              <a:latin typeface="Times New Roman"/>
              <a:ea typeface="Times New Roman"/>
              <a:cs typeface="Times New Roman"/>
              <a:sym typeface="Times New Roman"/>
            </a:endParaRPr>
          </a:p>
          <a:p>
            <a:pPr>
              <a:defRPr sz="1900">
                <a:solidFill>
                  <a:srgbClr val="011993"/>
                </a:solidFill>
              </a:defRPr>
            </a:pPr>
            <a:r>
              <a:t>沃夫冈是柏林洪堡大学经济商学院的终身教授，</a:t>
            </a:r>
          </a:p>
          <a:p>
            <a:pPr>
              <a:defRPr sz="1900">
                <a:solidFill>
                  <a:srgbClr val="011993"/>
                </a:solidFill>
              </a:defRPr>
            </a:pPr>
            <a:r>
              <a:t>统计与计量研究所以及数据研究中心主任，</a:t>
            </a:r>
          </a:p>
          <a:p>
            <a:pPr>
              <a:defRPr sz="1900">
                <a:solidFill>
                  <a:srgbClr val="011993"/>
                </a:solidFill>
              </a:defRPr>
            </a:pPr>
            <a:r>
              <a:t>同时兼任IRTG项目的总负责人,</a:t>
            </a:r>
            <a:r>
              <a:rPr>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a:defRPr sz="1900">
                <a:solidFill>
                  <a:srgbClr val="011993"/>
                </a:solidFill>
              </a:defRPr>
            </a:pPr>
            <a:r>
              <a:t>厦门大学的外籍专家教授。</a:t>
            </a:r>
          </a:p>
        </p:txBody>
      </p:sp>
      <p:sp>
        <p:nvSpPr>
          <p:cNvPr id="83" name="欢迎来到我的网页 hu.berlin/29692 !…"/>
          <p:cNvSpPr txBox="1"/>
          <p:nvPr/>
        </p:nvSpPr>
        <p:spPr>
          <a:xfrm>
            <a:off x="942394" y="6346142"/>
            <a:ext cx="4659828" cy="2280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1900"/>
            </a:pPr>
            <a:r>
              <a:rPr>
                <a:solidFill>
                  <a:srgbClr val="000000"/>
                </a:solidFill>
              </a:rPr>
              <a:t>欢迎来到我的网页 </a:t>
            </a:r>
            <a:r>
              <a:rPr u="sng">
                <a:hlinkClick r:id="rId5" invalidUrl="" action="" tgtFrame="" tooltip="" history="1" highlightClick="0" endSnd="0"/>
              </a:rPr>
              <a:t>hu.berlin/29692</a:t>
            </a:r>
            <a:r>
              <a:rPr>
                <a:solidFill>
                  <a:srgbClr val="000000"/>
                </a:solidFill>
              </a:rPr>
              <a:t> </a:t>
            </a:r>
            <a:r>
              <a:rPr>
                <a:solidFill>
                  <a:srgbClr val="000000"/>
                </a:solidFill>
                <a:latin typeface="Times New Roman"/>
                <a:ea typeface="Times New Roman"/>
                <a:cs typeface="Times New Roman"/>
                <a:sym typeface="Times New Roman"/>
              </a:rPr>
              <a:t>!</a:t>
            </a:r>
            <a:endParaRPr>
              <a:solidFill>
                <a:srgbClr val="000000"/>
              </a:solidFill>
              <a:latin typeface="Times New Roman"/>
              <a:ea typeface="Times New Roman"/>
              <a:cs typeface="Times New Roman"/>
              <a:sym typeface="Times New Roman"/>
            </a:endParaRPr>
          </a:p>
          <a:p>
            <a:pPr>
              <a:defRPr sz="1900"/>
            </a:pPr>
            <a:endParaRPr>
              <a:solidFill>
                <a:srgbClr val="000000"/>
              </a:solidFill>
              <a:latin typeface="Times New Roman"/>
              <a:ea typeface="Times New Roman"/>
              <a:cs typeface="Times New Roman"/>
              <a:sym typeface="Times New Roman"/>
            </a:endParaRPr>
          </a:p>
          <a:p>
            <a:pPr>
              <a:defRPr sz="1900">
                <a:solidFill>
                  <a:srgbClr val="011993"/>
                </a:solidFill>
              </a:defRPr>
            </a:pPr>
            <a:r>
              <a:t>陈怡璇 柏林洪堡大學教授</a:t>
            </a:r>
          </a:p>
          <a:p>
            <a:pPr>
              <a:defRPr sz="1900">
                <a:solidFill>
                  <a:srgbClr val="011993"/>
                </a:solidFill>
              </a:defRPr>
            </a:pPr>
            <a:r>
              <a:t>International Research Training Group 1792 成員</a:t>
            </a:r>
          </a:p>
          <a:p>
            <a:pPr>
              <a:defRPr sz="1900">
                <a:solidFill>
                  <a:srgbClr val="011993"/>
                </a:solidFill>
              </a:defRPr>
            </a:pPr>
            <a:r>
              <a:t>新加坡管理大學訪問學者</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VM - Scoring Companies"/>
          <p:cNvSpPr txBox="1"/>
          <p:nvPr>
            <p:ph type="body" idx="13"/>
          </p:nvPr>
        </p:nvSpPr>
        <p:spPr>
          <a:xfrm>
            <a:off x="768508" y="690715"/>
            <a:ext cx="11467783" cy="609855"/>
          </a:xfrm>
          <a:prstGeom prst="rect">
            <a:avLst/>
          </a:prstGeom>
        </p:spPr>
        <p:txBody>
          <a:bodyPr/>
          <a:lstStyle/>
          <a:p>
            <a:pPr/>
            <a:r>
              <a:t>SVM - Scoring Companies</a:t>
            </a:r>
          </a:p>
        </p:txBody>
      </p:sp>
      <p:sp>
        <p:nvSpPr>
          <p:cNvPr id="325" name="Using isotropic Gaussian kernel…"/>
          <p:cNvSpPr txBox="1"/>
          <p:nvPr/>
        </p:nvSpPr>
        <p:spPr>
          <a:xfrm>
            <a:off x="768508" y="2397440"/>
            <a:ext cx="11467783" cy="37967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44499" indent="-444499">
              <a:lnSpc>
                <a:spcPct val="150000"/>
              </a:lnSpc>
              <a:buClr>
                <a:srgbClr val="535353"/>
              </a:buClr>
              <a:buSzPct val="80000"/>
              <a:buChar char="๏"/>
              <a:defRPr sz="3500"/>
            </a:pPr>
            <a:r>
              <a:t>Using isotropic Gaussian kernel</a:t>
            </a:r>
          </a:p>
          <a:p>
            <a:pPr marL="444499" indent="-444499">
              <a:lnSpc>
                <a:spcPct val="150000"/>
              </a:lnSpc>
              <a:buClr>
                <a:srgbClr val="535353"/>
              </a:buClr>
              <a:buSzPct val="80000"/>
              <a:buChar char="๏"/>
              <a:defRPr sz="3500"/>
            </a:pPr>
            <a:r>
              <a:t>Triangles - insolvent companies, circles - solvent companies</a:t>
            </a:r>
          </a:p>
          <a:p>
            <a:pPr marL="444499" indent="-444499">
              <a:lnSpc>
                <a:spcPct val="150000"/>
              </a:lnSpc>
              <a:buClr>
                <a:srgbClr val="535353"/>
              </a:buClr>
              <a:buSzPct val="80000"/>
              <a:buChar char="๏"/>
              <a:defRPr sz="3500"/>
            </a:pPr>
            <a:r>
              <a:t>Colored background - score values </a:t>
            </a:r>
          </a:p>
          <a:p>
            <a:pPr marL="444499" indent="-444499">
              <a:lnSpc>
                <a:spcPct val="150000"/>
              </a:lnSpc>
              <a:buClr>
                <a:srgbClr val="535353"/>
              </a:buClr>
              <a:buSzPct val="80000"/>
              <a:buChar char="๏"/>
              <a:defRPr sz="3500"/>
            </a:pPr>
            <a:r>
              <a:t>Blue area - the higher the score and the greater the PD</a:t>
            </a:r>
          </a:p>
        </p:txBody>
      </p:sp>
      <p:sp>
        <p:nvSpPr>
          <p:cNvPr id="326"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pic>
        <p:nvPicPr>
          <p:cNvPr id="327" name="Screen Shot 2016-12-12 at 11.37.36.png" descr="Screen Shot 2016-12-12 at 11.37.36.png"/>
          <p:cNvPicPr>
            <a:picLocks noChangeAspect="1"/>
          </p:cNvPicPr>
          <p:nvPr/>
        </p:nvPicPr>
        <p:blipFill>
          <a:blip r:embed="rId2">
            <a:extLst/>
          </a:blip>
          <a:stretch>
            <a:fillRect/>
          </a:stretch>
        </p:blipFill>
        <p:spPr>
          <a:xfrm>
            <a:off x="8021373" y="4907094"/>
            <a:ext cx="330201" cy="381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9" name="SVM - Scoring Companies"/>
          <p:cNvSpPr txBox="1"/>
          <p:nvPr>
            <p:ph type="body" idx="13"/>
          </p:nvPr>
        </p:nvSpPr>
        <p:spPr>
          <a:xfrm>
            <a:off x="768508" y="690715"/>
            <a:ext cx="11467783" cy="609855"/>
          </a:xfrm>
          <a:prstGeom prst="rect">
            <a:avLst/>
          </a:prstGeom>
        </p:spPr>
        <p:txBody>
          <a:bodyPr/>
          <a:lstStyle/>
          <a:p>
            <a:pPr/>
            <a:r>
              <a:t>SVM - Scoring Companies</a:t>
            </a:r>
          </a:p>
        </p:txBody>
      </p:sp>
      <p:sp>
        <p:nvSpPr>
          <p:cNvPr id="330"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pic>
        <p:nvPicPr>
          <p:cNvPr id="331" name="imageedit_24_9551305159.png" descr="imageedit_24_9551305159.png"/>
          <p:cNvPicPr>
            <a:picLocks noChangeAspect="1"/>
          </p:cNvPicPr>
          <p:nvPr/>
        </p:nvPicPr>
        <p:blipFill>
          <a:blip r:embed="rId2">
            <a:extLst/>
          </a:blip>
          <a:stretch>
            <a:fillRect/>
          </a:stretch>
        </p:blipFill>
        <p:spPr>
          <a:xfrm>
            <a:off x="610129" y="1873183"/>
            <a:ext cx="10842471" cy="651528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SVM - Effect of parameters"/>
          <p:cNvSpPr txBox="1"/>
          <p:nvPr>
            <p:ph type="body" idx="13"/>
          </p:nvPr>
        </p:nvSpPr>
        <p:spPr>
          <a:xfrm>
            <a:off x="768508" y="690715"/>
            <a:ext cx="11467783" cy="609855"/>
          </a:xfrm>
          <a:prstGeom prst="rect">
            <a:avLst/>
          </a:prstGeom>
        </p:spPr>
        <p:txBody>
          <a:bodyPr/>
          <a:lstStyle/>
          <a:p>
            <a:pPr/>
            <a:r>
              <a:t>SVM - Effect of parameters</a:t>
            </a:r>
          </a:p>
        </p:txBody>
      </p:sp>
      <p:sp>
        <p:nvSpPr>
          <p:cNvPr id="334" name="Radial base             is too large, SVM has trouble to classify…"/>
          <p:cNvSpPr txBox="1"/>
          <p:nvPr/>
        </p:nvSpPr>
        <p:spPr>
          <a:xfrm>
            <a:off x="768508" y="2431307"/>
            <a:ext cx="11467783" cy="37967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44499" indent="-444499">
              <a:lnSpc>
                <a:spcPct val="150000"/>
              </a:lnSpc>
              <a:buClr>
                <a:srgbClr val="535353"/>
              </a:buClr>
              <a:buSzPct val="80000"/>
              <a:buChar char="๏"/>
              <a:defRPr sz="3500"/>
            </a:pPr>
            <a:r>
              <a:t>Radial base             is too large, SVM has trouble to classify </a:t>
            </a:r>
          </a:p>
          <a:p>
            <a:pPr marL="444499" indent="-444499">
              <a:lnSpc>
                <a:spcPct val="150000"/>
              </a:lnSpc>
              <a:buClr>
                <a:srgbClr val="535353"/>
              </a:buClr>
              <a:buSzPct val="80000"/>
              <a:buChar char="๏"/>
              <a:defRPr sz="3500"/>
            </a:pPr>
            <a:r>
              <a:t>Reduce         and            (C remains the same), better classification  </a:t>
            </a:r>
          </a:p>
          <a:p>
            <a:pPr marL="444499" indent="-444499">
              <a:lnSpc>
                <a:spcPct val="150000"/>
              </a:lnSpc>
              <a:buClr>
                <a:srgbClr val="535353"/>
              </a:buClr>
              <a:buSzPct val="80000"/>
              <a:buChar char="๏"/>
              <a:defRPr sz="3500"/>
            </a:pPr>
            <a:r>
              <a:t>Increase C will decrease the distance between group</a:t>
            </a:r>
          </a:p>
        </p:txBody>
      </p:sp>
      <p:sp>
        <p:nvSpPr>
          <p:cNvPr id="335"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pic>
        <p:nvPicPr>
          <p:cNvPr id="336" name="Screen Shot 2016-12-12 at 11.41.02.png" descr="Screen Shot 2016-12-12 at 11.41.02.png"/>
          <p:cNvPicPr>
            <a:picLocks noChangeAspect="1"/>
          </p:cNvPicPr>
          <p:nvPr/>
        </p:nvPicPr>
        <p:blipFill>
          <a:blip r:embed="rId2">
            <a:extLst/>
          </a:blip>
          <a:stretch>
            <a:fillRect/>
          </a:stretch>
        </p:blipFill>
        <p:spPr>
          <a:xfrm>
            <a:off x="3525771" y="2467437"/>
            <a:ext cx="1447801" cy="520701"/>
          </a:xfrm>
          <a:prstGeom prst="rect">
            <a:avLst/>
          </a:prstGeom>
          <a:ln w="12700">
            <a:miter lim="400000"/>
          </a:ln>
        </p:spPr>
      </p:pic>
      <p:pic>
        <p:nvPicPr>
          <p:cNvPr id="337" name="Screen Shot 2016-12-12 at 11.41.54.png" descr="Screen Shot 2016-12-12 at 11.41.54.png"/>
          <p:cNvPicPr>
            <a:picLocks noChangeAspect="1"/>
          </p:cNvPicPr>
          <p:nvPr/>
        </p:nvPicPr>
        <p:blipFill>
          <a:blip r:embed="rId3">
            <a:extLst/>
          </a:blip>
          <a:stretch>
            <a:fillRect/>
          </a:stretch>
        </p:blipFill>
        <p:spPr>
          <a:xfrm>
            <a:off x="2773825" y="4130278"/>
            <a:ext cx="1054101" cy="393701"/>
          </a:xfrm>
          <a:prstGeom prst="rect">
            <a:avLst/>
          </a:prstGeom>
          <a:ln w="12700">
            <a:miter lim="400000"/>
          </a:ln>
        </p:spPr>
      </p:pic>
      <p:pic>
        <p:nvPicPr>
          <p:cNvPr id="338" name="Screen Shot 2016-12-12 at 11.41.57.png" descr="Screen Shot 2016-12-12 at 11.41.57.png"/>
          <p:cNvPicPr>
            <a:picLocks noChangeAspect="1"/>
          </p:cNvPicPr>
          <p:nvPr/>
        </p:nvPicPr>
        <p:blipFill>
          <a:blip r:embed="rId4">
            <a:extLst/>
          </a:blip>
          <a:stretch>
            <a:fillRect/>
          </a:stretch>
        </p:blipFill>
        <p:spPr>
          <a:xfrm>
            <a:off x="4634309" y="4164566"/>
            <a:ext cx="1320801" cy="330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VM - Scoring Companies"/>
          <p:cNvSpPr txBox="1"/>
          <p:nvPr>
            <p:ph type="body" idx="13"/>
          </p:nvPr>
        </p:nvSpPr>
        <p:spPr>
          <a:xfrm>
            <a:off x="768508" y="690715"/>
            <a:ext cx="11467783" cy="609855"/>
          </a:xfrm>
          <a:prstGeom prst="rect">
            <a:avLst/>
          </a:prstGeom>
        </p:spPr>
        <p:txBody>
          <a:bodyPr/>
          <a:lstStyle/>
          <a:p>
            <a:pPr/>
            <a:r>
              <a:t>SVM - Scoring Companies</a:t>
            </a:r>
          </a:p>
        </p:txBody>
      </p:sp>
      <p:sp>
        <p:nvSpPr>
          <p:cNvPr id="341"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pic>
        <p:nvPicPr>
          <p:cNvPr id="342" name="imageedit_26_2845826834.png" descr="imageedit_26_2845826834.png"/>
          <p:cNvPicPr>
            <a:picLocks noChangeAspect="1"/>
          </p:cNvPicPr>
          <p:nvPr/>
        </p:nvPicPr>
        <p:blipFill>
          <a:blip r:embed="rId2">
            <a:extLst/>
          </a:blip>
          <a:stretch>
            <a:fillRect/>
          </a:stretch>
        </p:blipFill>
        <p:spPr>
          <a:xfrm>
            <a:off x="695706" y="1777419"/>
            <a:ext cx="10832027" cy="650900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VM - Scoring Companies"/>
          <p:cNvSpPr txBox="1"/>
          <p:nvPr>
            <p:ph type="body" idx="13"/>
          </p:nvPr>
        </p:nvSpPr>
        <p:spPr>
          <a:xfrm>
            <a:off x="768508" y="690715"/>
            <a:ext cx="11467783" cy="609855"/>
          </a:xfrm>
          <a:prstGeom prst="rect">
            <a:avLst/>
          </a:prstGeom>
        </p:spPr>
        <p:txBody>
          <a:bodyPr/>
          <a:lstStyle/>
          <a:p>
            <a:pPr/>
            <a:r>
              <a:t>SVM - Scoring Companies</a:t>
            </a:r>
          </a:p>
        </p:txBody>
      </p:sp>
      <p:sp>
        <p:nvSpPr>
          <p:cNvPr id="345"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pic>
        <p:nvPicPr>
          <p:cNvPr id="346" name="imageedit_28_5521946988.png" descr="imageedit_28_5521946988.png"/>
          <p:cNvPicPr>
            <a:picLocks noChangeAspect="1"/>
          </p:cNvPicPr>
          <p:nvPr/>
        </p:nvPicPr>
        <p:blipFill>
          <a:blip r:embed="rId2">
            <a:extLst/>
          </a:blip>
          <a:stretch>
            <a:fillRect/>
          </a:stretch>
        </p:blipFill>
        <p:spPr>
          <a:xfrm>
            <a:off x="788215" y="1915517"/>
            <a:ext cx="10647010" cy="618937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8" name="SVM - Scoring Companies"/>
          <p:cNvSpPr txBox="1"/>
          <p:nvPr>
            <p:ph type="body" idx="13"/>
          </p:nvPr>
        </p:nvSpPr>
        <p:spPr>
          <a:xfrm>
            <a:off x="768508" y="690715"/>
            <a:ext cx="11467783" cy="609855"/>
          </a:xfrm>
          <a:prstGeom prst="rect">
            <a:avLst/>
          </a:prstGeom>
        </p:spPr>
        <p:txBody>
          <a:bodyPr/>
          <a:lstStyle/>
          <a:p>
            <a:pPr/>
            <a:r>
              <a:t>SVM - Scoring Companies</a:t>
            </a:r>
          </a:p>
        </p:txBody>
      </p:sp>
      <p:sp>
        <p:nvSpPr>
          <p:cNvPr id="349"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pic>
        <p:nvPicPr>
          <p:cNvPr id="350" name="imageedit_30_7788007166.png" descr="imageedit_30_7788007166.png"/>
          <p:cNvPicPr>
            <a:picLocks noChangeAspect="1"/>
          </p:cNvPicPr>
          <p:nvPr/>
        </p:nvPicPr>
        <p:blipFill>
          <a:blip r:embed="rId2">
            <a:extLst/>
          </a:blip>
          <a:stretch>
            <a:fillRect/>
          </a:stretch>
        </p:blipFill>
        <p:spPr>
          <a:xfrm>
            <a:off x="678425" y="1868678"/>
            <a:ext cx="10866590" cy="67097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Support vector machines applied"/>
          <p:cNvSpPr txBox="1"/>
          <p:nvPr>
            <p:ph type="body" idx="13"/>
          </p:nvPr>
        </p:nvSpPr>
        <p:spPr>
          <a:prstGeom prst="rect">
            <a:avLst/>
          </a:prstGeom>
        </p:spPr>
        <p:txBody>
          <a:bodyPr/>
          <a:lstStyle/>
          <a:p>
            <a:pPr/>
            <a:r>
              <a:t>Support vector machines applied</a:t>
            </a:r>
          </a:p>
        </p:txBody>
      </p:sp>
      <p:sp>
        <p:nvSpPr>
          <p:cNvPr id="353" name="library(e1071)…"/>
          <p:cNvSpPr txBox="1"/>
          <p:nvPr/>
        </p:nvSpPr>
        <p:spPr>
          <a:xfrm>
            <a:off x="1302903" y="1921724"/>
            <a:ext cx="9586773" cy="2247901"/>
          </a:xfrm>
          <a:prstGeom prst="rect">
            <a:avLst/>
          </a:prstGeom>
          <a:solidFill>
            <a:srgbClr val="B4B4B4"/>
          </a:solidFill>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spcBef>
                <a:spcPts val="1200"/>
              </a:spcBef>
              <a:defRPr sz="1766">
                <a:solidFill>
                  <a:srgbClr val="000000"/>
                </a:solidFill>
                <a:latin typeface="Courier"/>
                <a:ea typeface="Courier"/>
                <a:cs typeface="Courier"/>
                <a:sym typeface="Courier"/>
              </a:defRPr>
            </a:pPr>
            <a:r>
              <a:t>library(e1071)</a:t>
            </a:r>
          </a:p>
          <a:p>
            <a:pPr defTabSz="457200">
              <a:spcBef>
                <a:spcPts val="1200"/>
              </a:spcBef>
              <a:defRPr sz="1766">
                <a:solidFill>
                  <a:srgbClr val="000000"/>
                </a:solidFill>
                <a:latin typeface="Courier"/>
                <a:ea typeface="Courier"/>
                <a:cs typeface="Courier"/>
                <a:sym typeface="Courier"/>
              </a:defRPr>
            </a:pPr>
            <a:r>
              <a:t>model = svm(train_data, train_class)</a:t>
            </a:r>
          </a:p>
          <a:p>
            <a:pPr defTabSz="457200">
              <a:spcBef>
                <a:spcPts val="1200"/>
              </a:spcBef>
              <a:defRPr sz="1766">
                <a:solidFill>
                  <a:srgbClr val="000000"/>
                </a:solidFill>
                <a:latin typeface="Courier"/>
                <a:ea typeface="Courier"/>
                <a:cs typeface="Courier"/>
                <a:sym typeface="Courier"/>
              </a:defRPr>
            </a:pPr>
            <a:r>
              <a:t>model</a:t>
            </a:r>
          </a:p>
          <a:p>
            <a:pPr defTabSz="457200">
              <a:spcBef>
                <a:spcPts val="1200"/>
              </a:spcBef>
              <a:defRPr sz="700">
                <a:solidFill>
                  <a:srgbClr val="000000"/>
                </a:solidFill>
                <a:latin typeface="Courier"/>
                <a:ea typeface="Courier"/>
                <a:cs typeface="Courier"/>
                <a:sym typeface="Courier"/>
              </a:defRPr>
            </a:pPr>
          </a:p>
          <a:p>
            <a:pPr defTabSz="457200">
              <a:spcBef>
                <a:spcPts val="1200"/>
              </a:spcBef>
              <a:defRPr sz="1766">
                <a:solidFill>
                  <a:srgbClr val="16641E"/>
                </a:solidFill>
                <a:latin typeface="Courier"/>
                <a:ea typeface="Courier"/>
                <a:cs typeface="Courier"/>
                <a:sym typeface="Courier"/>
              </a:defRPr>
            </a:pPr>
            <a:r>
              <a:t>Call:</a:t>
            </a:r>
          </a:p>
          <a:p>
            <a:pPr defTabSz="457200">
              <a:spcBef>
                <a:spcPts val="1200"/>
              </a:spcBef>
              <a:defRPr sz="1766">
                <a:solidFill>
                  <a:srgbClr val="16641E"/>
                </a:solidFill>
                <a:latin typeface="Courier"/>
                <a:ea typeface="Courier"/>
                <a:cs typeface="Courier"/>
                <a:sym typeface="Courier"/>
              </a:defRPr>
            </a:pPr>
            <a:r>
              <a:t>svm.default(x = train_data, y = train_class)</a:t>
            </a:r>
          </a:p>
        </p:txBody>
      </p:sp>
      <p:sp>
        <p:nvSpPr>
          <p:cNvPr id="354" name="pred = predict(model, train_data, type = &quot;raw&quot;)…"/>
          <p:cNvSpPr txBox="1"/>
          <p:nvPr/>
        </p:nvSpPr>
        <p:spPr>
          <a:xfrm>
            <a:off x="1302903" y="4806950"/>
            <a:ext cx="9586773" cy="4203700"/>
          </a:xfrm>
          <a:prstGeom prst="rect">
            <a:avLst/>
          </a:prstGeom>
          <a:solidFill>
            <a:srgbClr val="B4B4B4"/>
          </a:solidFill>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spcBef>
                <a:spcPts val="1200"/>
              </a:spcBef>
              <a:defRPr sz="1766">
                <a:solidFill>
                  <a:srgbClr val="000000"/>
                </a:solidFill>
                <a:latin typeface="Courier"/>
                <a:ea typeface="Courier"/>
                <a:cs typeface="Courier"/>
                <a:sym typeface="Courier"/>
              </a:defRPr>
            </a:pPr>
            <a:r>
              <a:t>pred = predict(model, train_data, type = </a:t>
            </a:r>
            <a:r>
              <a:rPr>
                <a:solidFill>
                  <a:srgbClr val="18861E"/>
                </a:solidFill>
              </a:rPr>
              <a:t>"raw"</a:t>
            </a:r>
            <a:r>
              <a:t>)</a:t>
            </a:r>
          </a:p>
          <a:p>
            <a:pPr defTabSz="457200">
              <a:spcBef>
                <a:spcPts val="1200"/>
              </a:spcBef>
              <a:defRPr sz="1766">
                <a:solidFill>
                  <a:srgbClr val="000000"/>
                </a:solidFill>
                <a:latin typeface="Courier"/>
                <a:ea typeface="Courier"/>
                <a:cs typeface="Courier"/>
                <a:sym typeface="Courier"/>
              </a:defRPr>
            </a:pPr>
            <a:r>
              <a:t>pred</a:t>
            </a:r>
          </a:p>
          <a:p>
            <a:pPr defTabSz="457200">
              <a:spcBef>
                <a:spcPts val="1200"/>
              </a:spcBef>
              <a:defRPr sz="200">
                <a:solidFill>
                  <a:srgbClr val="000000"/>
                </a:solidFill>
                <a:latin typeface="Courier"/>
                <a:ea typeface="Courier"/>
                <a:cs typeface="Courier"/>
                <a:sym typeface="Courier"/>
              </a:defRPr>
            </a:pPr>
          </a:p>
          <a:p>
            <a:pPr defTabSz="457200">
              <a:spcBef>
                <a:spcPts val="1200"/>
              </a:spcBef>
              <a:defRPr sz="1766">
                <a:solidFill>
                  <a:srgbClr val="16641E"/>
                </a:solidFill>
                <a:latin typeface="Courier"/>
                <a:ea typeface="Courier"/>
                <a:cs typeface="Courier"/>
                <a:sym typeface="Courier"/>
              </a:defRPr>
            </a:pPr>
            <a:r>
              <a:t>    1              2            3            4           5          </a:t>
            </a:r>
          </a:p>
          <a:p>
            <a:pPr defTabSz="457200">
              <a:spcBef>
                <a:spcPts val="1200"/>
              </a:spcBef>
              <a:defRPr sz="1766">
                <a:solidFill>
                  <a:srgbClr val="16641E"/>
                </a:solidFill>
                <a:latin typeface="Courier"/>
                <a:ea typeface="Courier"/>
                <a:cs typeface="Courier"/>
                <a:sym typeface="Courier"/>
              </a:defRPr>
            </a:pPr>
            <a:r>
              <a:t> 2.079014      2.920882    1.664431      2.079021     2.079063</a:t>
            </a:r>
          </a:p>
          <a:p>
            <a:pPr defTabSz="457200">
              <a:spcBef>
                <a:spcPts val="1200"/>
              </a:spcBef>
              <a:defRPr sz="1766">
                <a:solidFill>
                  <a:srgbClr val="16641E"/>
                </a:solidFill>
                <a:latin typeface="Courier"/>
                <a:ea typeface="Courier"/>
                <a:cs typeface="Courier"/>
                <a:sym typeface="Courier"/>
              </a:defRPr>
            </a:pPr>
            <a:r>
              <a:t>    6              7            8            9          10 </a:t>
            </a:r>
          </a:p>
          <a:p>
            <a:pPr defTabSz="457200">
              <a:spcBef>
                <a:spcPts val="1200"/>
              </a:spcBef>
              <a:defRPr sz="1766">
                <a:solidFill>
                  <a:srgbClr val="16641E"/>
                </a:solidFill>
                <a:latin typeface="Courier"/>
                <a:ea typeface="Courier"/>
                <a:cs typeface="Courier"/>
                <a:sym typeface="Courier"/>
              </a:defRPr>
            </a:pPr>
            <a:r>
              <a:t> 1.638246       2.921028  2.921251       2.216416     2.078623</a:t>
            </a:r>
          </a:p>
          <a:p>
            <a:pPr defTabSz="457200">
              <a:spcBef>
                <a:spcPts val="1200"/>
              </a:spcBef>
              <a:defRPr sz="1766">
                <a:solidFill>
                  <a:srgbClr val="000000"/>
                </a:solidFill>
                <a:latin typeface="Courier"/>
                <a:ea typeface="Courier"/>
                <a:cs typeface="Courier"/>
                <a:sym typeface="Courier"/>
              </a:defRPr>
            </a:pPr>
            <a:r>
              <a:t>train_fitted = round(pred, </a:t>
            </a:r>
            <a:r>
              <a:rPr>
                <a:solidFill>
                  <a:srgbClr val="1416CA"/>
                </a:solidFill>
              </a:rPr>
              <a:t>0</a:t>
            </a:r>
            <a:r>
              <a:t>)</a:t>
            </a:r>
          </a:p>
          <a:p>
            <a:pPr defTabSz="457200">
              <a:spcBef>
                <a:spcPts val="1200"/>
              </a:spcBef>
              <a:defRPr sz="1766">
                <a:solidFill>
                  <a:srgbClr val="16641E"/>
                </a:solidFill>
                <a:latin typeface="Courier"/>
                <a:ea typeface="Courier"/>
                <a:cs typeface="Courier"/>
                <a:sym typeface="Courier"/>
              </a:defRPr>
            </a:pPr>
            <a:r>
              <a:rPr>
                <a:solidFill>
                  <a:srgbClr val="000000"/>
                </a:solidFill>
              </a:rPr>
              <a:t>train_fitted  </a:t>
            </a:r>
            <a:r>
              <a:t>  </a:t>
            </a:r>
          </a:p>
          <a:p>
            <a:pPr defTabSz="457200">
              <a:spcBef>
                <a:spcPts val="1200"/>
              </a:spcBef>
              <a:defRPr sz="1766">
                <a:solidFill>
                  <a:srgbClr val="16641E"/>
                </a:solidFill>
                <a:latin typeface="Courier"/>
                <a:ea typeface="Courier"/>
                <a:cs typeface="Courier"/>
                <a:sym typeface="Courier"/>
              </a:defRPr>
            </a:pPr>
            <a:r>
              <a:t> 1  2  3  4  5  6  7  8  9 10 </a:t>
            </a:r>
          </a:p>
          <a:p>
            <a:pPr defTabSz="457200">
              <a:spcBef>
                <a:spcPts val="1200"/>
              </a:spcBef>
              <a:defRPr sz="1766">
                <a:solidFill>
                  <a:srgbClr val="16641E"/>
                </a:solidFill>
                <a:latin typeface="Courier"/>
                <a:ea typeface="Courier"/>
                <a:cs typeface="Courier"/>
                <a:sym typeface="Courier"/>
              </a:defRPr>
            </a:pPr>
            <a:r>
              <a:t> 2  3  2  2  2  2  3  2  3  2         </a:t>
            </a:r>
          </a:p>
        </p:txBody>
      </p:sp>
      <p:sp>
        <p:nvSpPr>
          <p:cNvPr id="355" name="Step 1: Train model"/>
          <p:cNvSpPr txBox="1"/>
          <p:nvPr/>
        </p:nvSpPr>
        <p:spPr>
          <a:xfrm>
            <a:off x="803666" y="1293074"/>
            <a:ext cx="3749295"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marL="444500" indent="-444500">
              <a:lnSpc>
                <a:spcPct val="150000"/>
              </a:lnSpc>
              <a:buClr>
                <a:srgbClr val="535353"/>
              </a:buClr>
              <a:buSzPct val="80000"/>
              <a:buChar char="๏"/>
            </a:lvl1pPr>
          </a:lstStyle>
          <a:p>
            <a:pPr/>
            <a:r>
              <a:t>Step 1: Train model</a:t>
            </a:r>
          </a:p>
        </p:txBody>
      </p:sp>
      <p:sp>
        <p:nvSpPr>
          <p:cNvPr id="356" name="Step 2: predict classes for new data"/>
          <p:cNvSpPr txBox="1"/>
          <p:nvPr/>
        </p:nvSpPr>
        <p:spPr>
          <a:xfrm>
            <a:off x="803666" y="4226774"/>
            <a:ext cx="6466206"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marL="444500" indent="-444500">
              <a:lnSpc>
                <a:spcPct val="150000"/>
              </a:lnSpc>
              <a:buClr>
                <a:srgbClr val="535353"/>
              </a:buClr>
              <a:buSzPct val="80000"/>
              <a:buChar char="๏"/>
            </a:lvl1pPr>
          </a:lstStyle>
          <a:p>
            <a:pPr/>
            <a:r>
              <a:t>Step 2: predict classes for new data</a:t>
            </a:r>
          </a:p>
        </p:txBody>
      </p:sp>
      <p:sp>
        <p:nvSpPr>
          <p:cNvPr id="357"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9" name="Word count classifiers, adjectives, and adverbs"/>
          <p:cNvSpPr txBox="1"/>
          <p:nvPr>
            <p:ph type="body" idx="13"/>
          </p:nvPr>
        </p:nvSpPr>
        <p:spPr>
          <a:prstGeom prst="rect">
            <a:avLst/>
          </a:prstGeom>
        </p:spPr>
        <p:txBody>
          <a:bodyPr/>
          <a:lstStyle/>
          <a:p>
            <a:pPr/>
            <a:r>
              <a:t>Word count classifiers, adjectives, and adverbs</a:t>
            </a:r>
          </a:p>
        </p:txBody>
      </p:sp>
      <p:sp>
        <p:nvSpPr>
          <p:cNvPr id="360" name="Logic…"/>
          <p:cNvSpPr txBox="1"/>
          <p:nvPr/>
        </p:nvSpPr>
        <p:spPr>
          <a:xfrm>
            <a:off x="1224283" y="2634967"/>
            <a:ext cx="9594846" cy="41107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44500" indent="-444500">
              <a:lnSpc>
                <a:spcPct val="150000"/>
              </a:lnSpc>
              <a:buClr>
                <a:srgbClr val="535353"/>
              </a:buClr>
              <a:buSzPct val="80000"/>
              <a:buChar char="๏"/>
            </a:pPr>
            <a:r>
              <a:t>Logic</a:t>
            </a:r>
          </a:p>
          <a:p>
            <a:pPr lvl="1" marL="860286" indent="-339586">
              <a:lnSpc>
                <a:spcPct val="120000"/>
              </a:lnSpc>
              <a:buClr>
                <a:srgbClr val="535353"/>
              </a:buClr>
              <a:buSzPct val="82000"/>
              <a:buChar char="•"/>
              <a:defRPr sz="2500"/>
            </a:pPr>
            <a:r>
              <a:t>Focus on “emphasis words” such as adjectives and adverbs (often handy when  classifying emotive content) </a:t>
            </a:r>
          </a:p>
          <a:p>
            <a:pPr>
              <a:lnSpc>
                <a:spcPct val="120000"/>
              </a:lnSpc>
              <a:defRPr sz="2500"/>
            </a:pPr>
          </a:p>
          <a:p>
            <a:pPr marL="444500" indent="-444500">
              <a:lnSpc>
                <a:spcPct val="150000"/>
              </a:lnSpc>
              <a:buClr>
                <a:srgbClr val="535353"/>
              </a:buClr>
              <a:buSzPct val="80000"/>
              <a:buChar char="๏"/>
            </a:pPr>
            <a:r>
              <a:t>Approach</a:t>
            </a:r>
          </a:p>
          <a:p>
            <a:pPr lvl="1" marL="860286" indent="-339586">
              <a:lnSpc>
                <a:spcPct val="120000"/>
              </a:lnSpc>
              <a:buClr>
                <a:srgbClr val="535353"/>
              </a:buClr>
              <a:buSzPct val="82000"/>
              <a:buChar char="•"/>
              <a:defRPr sz="2500"/>
            </a:pPr>
            <a:r>
              <a:t>Identify all adjectives and adverbs in the text and then only consider words that are within ±3 words before and after the adjective or adverb (Das and Chen [2007])</a:t>
            </a:r>
          </a:p>
        </p:txBody>
      </p:sp>
      <p:sp>
        <p:nvSpPr>
          <p:cNvPr id="361"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3" name="Fisher’s discriminant-based word count"/>
          <p:cNvSpPr txBox="1"/>
          <p:nvPr>
            <p:ph type="body" idx="13"/>
          </p:nvPr>
        </p:nvSpPr>
        <p:spPr>
          <a:prstGeom prst="rect">
            <a:avLst/>
          </a:prstGeom>
        </p:spPr>
        <p:txBody>
          <a:bodyPr/>
          <a:lstStyle/>
          <a:p>
            <a:pPr/>
            <a:r>
              <a:t>Fisher’s discriminant-based word count</a:t>
            </a:r>
          </a:p>
        </p:txBody>
      </p:sp>
      <p:sp>
        <p:nvSpPr>
          <p:cNvPr id="364" name="Abgerundetes Rechteck"/>
          <p:cNvSpPr/>
          <p:nvPr/>
        </p:nvSpPr>
        <p:spPr>
          <a:xfrm>
            <a:off x="3486918" y="4369516"/>
            <a:ext cx="4210027" cy="854511"/>
          </a:xfrm>
          <a:prstGeom prst="roundRect">
            <a:avLst>
              <a:gd name="adj" fmla="val 22293"/>
            </a:avLst>
          </a:prstGeom>
          <a:ln w="12700">
            <a:solidFill>
              <a:srgbClr val="000000"/>
            </a:solidFill>
            <a:miter lim="400000"/>
          </a:ln>
        </p:spPr>
        <p:txBody>
          <a:bodyPr lIns="50800" tIns="50800" rIns="50800" bIns="50800" anchor="ctr"/>
          <a:lstStyle/>
          <a:p>
            <a:pPr/>
          </a:p>
        </p:txBody>
      </p:sp>
      <p:sp>
        <p:nvSpPr>
          <p:cNvPr id="365" name="Abgerundetes Rechteck"/>
          <p:cNvSpPr/>
          <p:nvPr/>
        </p:nvSpPr>
        <p:spPr>
          <a:xfrm>
            <a:off x="4045718" y="5306088"/>
            <a:ext cx="2984374" cy="777824"/>
          </a:xfrm>
          <a:prstGeom prst="roundRect">
            <a:avLst>
              <a:gd name="adj" fmla="val 24872"/>
            </a:avLst>
          </a:prstGeom>
          <a:ln w="12700">
            <a:solidFill>
              <a:srgbClr val="000000"/>
            </a:solidFill>
            <a:miter lim="400000"/>
          </a:ln>
        </p:spPr>
        <p:txBody>
          <a:bodyPr lIns="50800" tIns="50800" rIns="50800" bIns="50800" anchor="ctr"/>
          <a:lstStyle/>
          <a:p>
            <a:pPr/>
          </a:p>
        </p:txBody>
      </p:sp>
      <p:sp>
        <p:nvSpPr>
          <p:cNvPr id="366" name="Linie"/>
          <p:cNvSpPr/>
          <p:nvPr/>
        </p:nvSpPr>
        <p:spPr>
          <a:xfrm flipH="1">
            <a:off x="3187324" y="5836939"/>
            <a:ext cx="728554" cy="406682"/>
          </a:xfrm>
          <a:prstGeom prst="line">
            <a:avLst/>
          </a:prstGeom>
          <a:ln w="25400">
            <a:solidFill>
              <a:srgbClr val="5A5F5E"/>
            </a:solidFill>
            <a:miter lim="400000"/>
            <a:tailEnd type="stealth"/>
          </a:ln>
        </p:spPr>
        <p:txBody>
          <a:bodyPr lIns="50800" tIns="50800" rIns="50800" bIns="50800" anchor="ctr"/>
          <a:lstStyle/>
          <a:p>
            <a:pPr/>
          </a:p>
        </p:txBody>
      </p:sp>
      <p:sp>
        <p:nvSpPr>
          <p:cNvPr id="367" name="Variance of word occurence within a class j"/>
          <p:cNvSpPr txBox="1"/>
          <p:nvPr/>
        </p:nvSpPr>
        <p:spPr>
          <a:xfrm>
            <a:off x="1691592" y="6210424"/>
            <a:ext cx="3126258" cy="11997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49833">
              <a:defRPr sz="2309"/>
            </a:lvl1pPr>
          </a:lstStyle>
          <a:p>
            <a:pPr/>
            <a:r>
              <a:t>Variance of word occurence within a class j</a:t>
            </a:r>
          </a:p>
        </p:txBody>
      </p:sp>
      <p:sp>
        <p:nvSpPr>
          <p:cNvPr id="368" name="Variance of word occurence accross goups 1...K"/>
          <p:cNvSpPr txBox="1"/>
          <p:nvPr/>
        </p:nvSpPr>
        <p:spPr>
          <a:xfrm>
            <a:off x="7369641" y="5867849"/>
            <a:ext cx="3805072" cy="11997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73201">
              <a:defRPr sz="2430"/>
            </a:lvl1pPr>
          </a:lstStyle>
          <a:p>
            <a:pPr/>
            <a:r>
              <a:t>Variance of word occurence accross goups 1...K</a:t>
            </a:r>
          </a:p>
        </p:txBody>
      </p:sp>
      <p:sp>
        <p:nvSpPr>
          <p:cNvPr id="369" name="Linie"/>
          <p:cNvSpPr/>
          <p:nvPr/>
        </p:nvSpPr>
        <p:spPr>
          <a:xfrm>
            <a:off x="7814526" y="4838724"/>
            <a:ext cx="783301" cy="924126"/>
          </a:xfrm>
          <a:prstGeom prst="line">
            <a:avLst/>
          </a:prstGeom>
          <a:ln w="25400">
            <a:solidFill>
              <a:srgbClr val="5A5F5E"/>
            </a:solidFill>
            <a:miter lim="400000"/>
            <a:tailEnd type="stealth"/>
          </a:ln>
        </p:spPr>
        <p:txBody>
          <a:bodyPr lIns="50800" tIns="50800" rIns="50800" bIns="50800" anchor="ctr"/>
          <a:lstStyle/>
          <a:p>
            <a:pPr/>
          </a:p>
        </p:txBody>
      </p:sp>
      <p:pic>
        <p:nvPicPr>
          <p:cNvPr id="370" name="imageedit_14_7268645845.png" descr="imageedit_14_7268645845.png"/>
          <p:cNvPicPr>
            <a:picLocks noChangeAspect="1"/>
          </p:cNvPicPr>
          <p:nvPr/>
        </p:nvPicPr>
        <p:blipFill>
          <a:blip r:embed="rId2">
            <a:extLst/>
          </a:blip>
          <a:stretch>
            <a:fillRect/>
          </a:stretch>
        </p:blipFill>
        <p:spPr>
          <a:xfrm>
            <a:off x="1172236" y="4370122"/>
            <a:ext cx="7772401" cy="1854201"/>
          </a:xfrm>
          <a:prstGeom prst="rect">
            <a:avLst/>
          </a:prstGeom>
          <a:ln w="12700">
            <a:miter lim="400000"/>
          </a:ln>
        </p:spPr>
      </p:pic>
      <p:sp>
        <p:nvSpPr>
          <p:cNvPr id="371" name="Logic…"/>
          <p:cNvSpPr txBox="1"/>
          <p:nvPr/>
        </p:nvSpPr>
        <p:spPr>
          <a:xfrm>
            <a:off x="828915" y="1496274"/>
            <a:ext cx="10271186" cy="70293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44500" indent="-444500">
              <a:lnSpc>
                <a:spcPct val="150000"/>
              </a:lnSpc>
              <a:buClr>
                <a:srgbClr val="535353"/>
              </a:buClr>
              <a:buSzPct val="80000"/>
              <a:buChar char="๏"/>
            </a:pPr>
            <a:r>
              <a:t>Logic</a:t>
            </a:r>
          </a:p>
          <a:p>
            <a:pPr lvl="1" marL="860286" indent="-339586">
              <a:lnSpc>
                <a:spcPct val="120000"/>
              </a:lnSpc>
              <a:buClr>
                <a:srgbClr val="535353"/>
              </a:buClr>
              <a:buSzPct val="82000"/>
              <a:buChar char="•"/>
              <a:defRPr sz="2500"/>
            </a:pPr>
            <a:r>
              <a:t>Some words have greater discriminating ability than others</a:t>
            </a:r>
          </a:p>
          <a:p>
            <a:pPr>
              <a:lnSpc>
                <a:spcPct val="120000"/>
              </a:lnSpc>
              <a:defRPr sz="2500"/>
            </a:pPr>
            <a:endParaRPr sz="1200"/>
          </a:p>
          <a:p>
            <a:pPr marL="444500" indent="-444500">
              <a:lnSpc>
                <a:spcPct val="150000"/>
              </a:lnSpc>
              <a:buClr>
                <a:srgbClr val="535353"/>
              </a:buClr>
              <a:buSzPct val="80000"/>
              <a:buChar char="๏"/>
            </a:pPr>
            <a:r>
              <a:t>Approach</a:t>
            </a:r>
          </a:p>
          <a:p>
            <a:pPr lvl="1" marL="860286" indent="-339586">
              <a:lnSpc>
                <a:spcPct val="120000"/>
              </a:lnSpc>
              <a:buClr>
                <a:srgbClr val="535353"/>
              </a:buClr>
              <a:buSzPct val="82000"/>
              <a:buChar char="•"/>
              <a:defRPr sz="2500"/>
            </a:pPr>
            <a:r>
              <a:t>This discriminating ability is measured by the Fisher discriminant </a:t>
            </a:r>
          </a:p>
          <a:p>
            <a:pPr>
              <a:lnSpc>
                <a:spcPct val="120000"/>
              </a:lnSpc>
              <a:defRPr sz="2500"/>
            </a:pPr>
          </a:p>
          <a:p>
            <a:pPr>
              <a:lnSpc>
                <a:spcPct val="120000"/>
              </a:lnSpc>
              <a:defRPr sz="2500"/>
            </a:pPr>
          </a:p>
          <a:p>
            <a:pPr>
              <a:lnSpc>
                <a:spcPct val="120000"/>
              </a:lnSpc>
              <a:defRPr sz="2500"/>
            </a:pPr>
          </a:p>
          <a:p>
            <a:pPr>
              <a:lnSpc>
                <a:spcPct val="120000"/>
              </a:lnSpc>
              <a:defRPr sz="2500"/>
            </a:pPr>
          </a:p>
          <a:p>
            <a:pPr>
              <a:lnSpc>
                <a:spcPct val="120000"/>
              </a:lnSpc>
              <a:defRPr sz="2500"/>
            </a:pPr>
          </a:p>
          <a:p>
            <a:pPr>
              <a:lnSpc>
                <a:spcPct val="120000"/>
              </a:lnSpc>
              <a:defRPr sz="2500"/>
            </a:pPr>
          </a:p>
          <a:p>
            <a:pPr>
              <a:lnSpc>
                <a:spcPct val="150000"/>
              </a:lnSpc>
              <a:defRPr b="1">
                <a:latin typeface="+mn-lt"/>
                <a:ea typeface="+mn-ea"/>
                <a:cs typeface="+mn-cs"/>
                <a:sym typeface="Helvetica Neue"/>
              </a:defRPr>
            </a:pPr>
          </a:p>
          <a:p>
            <a:pPr>
              <a:lnSpc>
                <a:spcPct val="150000"/>
              </a:lnSpc>
              <a:defRPr b="1" sz="700">
                <a:latin typeface="+mn-lt"/>
                <a:ea typeface="+mn-ea"/>
                <a:cs typeface="+mn-cs"/>
                <a:sym typeface="Helvetica Neue"/>
              </a:defRPr>
            </a:pPr>
          </a:p>
          <a:p>
            <a:pPr lvl="1" marL="860286" indent="-339586">
              <a:lnSpc>
                <a:spcPct val="120000"/>
              </a:lnSpc>
              <a:buClr>
                <a:srgbClr val="535353"/>
              </a:buClr>
              <a:buSzPct val="82000"/>
              <a:buChar char="•"/>
              <a:defRPr sz="2500"/>
            </a:pPr>
            <a:r>
              <a:t>Step 1: Compute F(w) for each word in the text </a:t>
            </a:r>
          </a:p>
          <a:p>
            <a:pPr lvl="1" marL="860286" indent="-339586">
              <a:lnSpc>
                <a:spcPct val="120000"/>
              </a:lnSpc>
              <a:buClr>
                <a:srgbClr val="535353"/>
              </a:buClr>
              <a:buSzPct val="82000"/>
              <a:buChar char="•"/>
              <a:defRPr sz="2500"/>
            </a:pPr>
            <a:r>
              <a:t>Step 2: Weight words by their Fisher discriminant </a:t>
            </a:r>
          </a:p>
        </p:txBody>
      </p:sp>
      <p:sp>
        <p:nvSpPr>
          <p:cNvPr id="372"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Vector distance classifiers"/>
          <p:cNvSpPr txBox="1"/>
          <p:nvPr>
            <p:ph type="body" idx="13"/>
          </p:nvPr>
        </p:nvSpPr>
        <p:spPr>
          <a:prstGeom prst="rect">
            <a:avLst/>
          </a:prstGeom>
        </p:spPr>
        <p:txBody>
          <a:bodyPr/>
          <a:lstStyle/>
          <a:p>
            <a:pPr/>
            <a:r>
              <a:t>Vector distance classifiers</a:t>
            </a:r>
          </a:p>
        </p:txBody>
      </p:sp>
      <p:sp>
        <p:nvSpPr>
          <p:cNvPr id="375" name="Logic…"/>
          <p:cNvSpPr txBox="1"/>
          <p:nvPr/>
        </p:nvSpPr>
        <p:spPr>
          <a:xfrm>
            <a:off x="673591" y="1496274"/>
            <a:ext cx="10271187" cy="38849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44500" indent="-444500">
              <a:lnSpc>
                <a:spcPct val="150000"/>
              </a:lnSpc>
              <a:buClr>
                <a:srgbClr val="535353"/>
              </a:buClr>
              <a:buSzPct val="80000"/>
              <a:buChar char="๏"/>
            </a:pPr>
            <a:r>
              <a:t>Logic</a:t>
            </a:r>
          </a:p>
          <a:p>
            <a:pPr lvl="1" marL="860286" indent="-339586">
              <a:lnSpc>
                <a:spcPct val="120000"/>
              </a:lnSpc>
              <a:buClr>
                <a:srgbClr val="535353"/>
              </a:buClr>
              <a:buSzPct val="82000"/>
              <a:buChar char="•"/>
              <a:defRPr sz="2500"/>
            </a:pPr>
            <a:r>
              <a:t>Any text may be represented by a vector of word frequencies</a:t>
            </a:r>
          </a:p>
          <a:p>
            <a:pPr lvl="1" marL="860286" indent="-339586">
              <a:lnSpc>
                <a:spcPct val="120000"/>
              </a:lnSpc>
              <a:buClr>
                <a:srgbClr val="535353"/>
              </a:buClr>
              <a:buSzPct val="82000"/>
              <a:buChar char="•"/>
              <a:defRPr sz="2500"/>
            </a:pPr>
            <a:r>
              <a:t>In practice:"Text mining is easy easy" = </a:t>
            </a:r>
          </a:p>
          <a:p>
            <a:pPr/>
            <a:r>
              <a:t>			 	{[text, mining, is, easy], [1,1,1,2]}</a:t>
            </a:r>
          </a:p>
          <a:p>
            <a:pPr>
              <a:lnSpc>
                <a:spcPct val="120000"/>
              </a:lnSpc>
              <a:defRPr sz="2500"/>
            </a:pPr>
            <a:endParaRPr sz="1200"/>
          </a:p>
          <a:p>
            <a:pPr marL="444500" indent="-444500">
              <a:lnSpc>
                <a:spcPct val="150000"/>
              </a:lnSpc>
              <a:buClr>
                <a:srgbClr val="535353"/>
              </a:buClr>
              <a:buSzPct val="80000"/>
              <a:buChar char="๏"/>
            </a:pPr>
            <a:r>
              <a:t>Approach</a:t>
            </a:r>
          </a:p>
          <a:p>
            <a:pPr lvl="1" marL="860286" indent="-339586">
              <a:lnSpc>
                <a:spcPct val="120000"/>
              </a:lnSpc>
              <a:buClr>
                <a:srgbClr val="535353"/>
              </a:buClr>
              <a:buSzPct val="82000"/>
              <a:buChar char="•"/>
              <a:defRPr sz="2500"/>
            </a:pPr>
            <a:r>
              <a:t>The closeness between two documents i and j is determined by their cosine distance.  Identical vectors have a cosine distance of 0.</a:t>
            </a:r>
          </a:p>
        </p:txBody>
      </p:sp>
      <p:grpSp>
        <p:nvGrpSpPr>
          <p:cNvPr id="380" name="Gruppieren"/>
          <p:cNvGrpSpPr/>
          <p:nvPr/>
        </p:nvGrpSpPr>
        <p:grpSpPr>
          <a:xfrm>
            <a:off x="1466850" y="5325064"/>
            <a:ext cx="9659357" cy="3047213"/>
            <a:chOff x="0" y="0"/>
            <a:chExt cx="9659356" cy="3047212"/>
          </a:xfrm>
        </p:grpSpPr>
        <p:sp>
          <p:nvSpPr>
            <p:cNvPr id="376" name="Abgerundetes Rechteck"/>
            <p:cNvSpPr/>
            <p:nvPr/>
          </p:nvSpPr>
          <p:spPr>
            <a:xfrm>
              <a:off x="5925556" y="1499129"/>
              <a:ext cx="667545" cy="672571"/>
            </a:xfrm>
            <a:prstGeom prst="roundRect">
              <a:avLst>
                <a:gd name="adj" fmla="val 27778"/>
              </a:avLst>
            </a:prstGeom>
            <a:noFill/>
            <a:ln w="12700" cap="flat">
              <a:solidFill>
                <a:srgbClr val="000000"/>
              </a:solidFill>
              <a:prstDash val="solid"/>
              <a:miter lim="400000"/>
            </a:ln>
            <a:effectLst/>
          </p:spPr>
          <p:txBody>
            <a:bodyPr wrap="square" lIns="50800" tIns="50800" rIns="50800" bIns="50800" numCol="1" anchor="ctr">
              <a:noAutofit/>
            </a:bodyPr>
            <a:lstStyle/>
            <a:p>
              <a:pPr/>
            </a:p>
          </p:txBody>
        </p:sp>
        <p:sp>
          <p:nvSpPr>
            <p:cNvPr id="377" name="Linie"/>
            <p:cNvSpPr/>
            <p:nvPr/>
          </p:nvSpPr>
          <p:spPr>
            <a:xfrm flipV="1">
              <a:off x="6637595" y="899620"/>
              <a:ext cx="959296" cy="522781"/>
            </a:xfrm>
            <a:prstGeom prst="line">
              <a:avLst/>
            </a:prstGeom>
            <a:noFill/>
            <a:ln w="25400" cap="flat">
              <a:solidFill>
                <a:srgbClr val="5A5F5E"/>
              </a:solidFill>
              <a:prstDash val="solid"/>
              <a:miter lim="400000"/>
              <a:tailEnd type="stealth" w="med" len="med"/>
            </a:ln>
            <a:effectLst/>
          </p:spPr>
          <p:txBody>
            <a:bodyPr wrap="square" lIns="50800" tIns="50800" rIns="50800" bIns="50800" numCol="1" anchor="ctr">
              <a:noAutofit/>
            </a:bodyPr>
            <a:lstStyle/>
            <a:p>
              <a:pPr/>
            </a:p>
          </p:txBody>
        </p:sp>
        <p:sp>
          <p:nvSpPr>
            <p:cNvPr id="378" name="vector for document j"/>
            <p:cNvSpPr txBox="1"/>
            <p:nvPr/>
          </p:nvSpPr>
          <p:spPr>
            <a:xfrm>
              <a:off x="7678156" y="0"/>
              <a:ext cx="1981201" cy="1004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r>
                <a:t>vector for document j</a:t>
              </a:r>
            </a:p>
          </p:txBody>
        </p:sp>
        <p:pic>
          <p:nvPicPr>
            <p:cNvPr id="379" name="imageedit_17_4281769085.png" descr="imageedit_17_4281769085.png"/>
            <p:cNvPicPr>
              <a:picLocks noChangeAspect="1"/>
            </p:cNvPicPr>
            <p:nvPr/>
          </p:nvPicPr>
          <p:blipFill>
            <a:blip r:embed="rId2">
              <a:extLst/>
            </a:blip>
            <a:stretch>
              <a:fillRect/>
            </a:stretch>
          </p:blipFill>
          <p:spPr>
            <a:xfrm>
              <a:off x="0" y="1320012"/>
              <a:ext cx="8280400" cy="1727201"/>
            </a:xfrm>
            <a:prstGeom prst="rect">
              <a:avLst/>
            </a:prstGeom>
            <a:ln w="12700" cap="flat">
              <a:noFill/>
              <a:miter lim="400000"/>
            </a:ln>
            <a:effectLst/>
          </p:spPr>
        </p:pic>
      </p:grpSp>
      <p:sp>
        <p:nvSpPr>
          <p:cNvPr id="381" name="Section 3: Text Classification"/>
          <p:cNvSpPr txBox="1"/>
          <p:nvPr/>
        </p:nvSpPr>
        <p:spPr>
          <a:xfrm>
            <a:off x="727455" y="11295"/>
            <a:ext cx="478612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3: Text Classification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 name="Smart Data Analytics - outline"/>
          <p:cNvSpPr txBox="1"/>
          <p:nvPr>
            <p:ph type="body" idx="13"/>
          </p:nvPr>
        </p:nvSpPr>
        <p:spPr>
          <a:xfrm>
            <a:off x="768508" y="690715"/>
            <a:ext cx="11467783" cy="609855"/>
          </a:xfrm>
          <a:prstGeom prst="rect">
            <a:avLst/>
          </a:prstGeom>
        </p:spPr>
        <p:txBody>
          <a:bodyPr/>
          <a:lstStyle/>
          <a:p>
            <a:pPr/>
            <a:r>
              <a:t>Smart Data Analytics - outline</a:t>
            </a:r>
          </a:p>
        </p:txBody>
      </p:sp>
      <p:sp>
        <p:nvSpPr>
          <p:cNvPr id="86" name="1 - What do we see?…"/>
          <p:cNvSpPr txBox="1"/>
          <p:nvPr/>
        </p:nvSpPr>
        <p:spPr>
          <a:xfrm>
            <a:off x="49624" y="2646827"/>
            <a:ext cx="3750957" cy="17552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200000"/>
              </a:lnSpc>
              <a:buClr>
                <a:srgbClr val="535353"/>
              </a:buClr>
              <a:defRPr b="1" sz="2000">
                <a:latin typeface="+mn-lt"/>
                <a:ea typeface="+mn-ea"/>
                <a:cs typeface="+mn-cs"/>
                <a:sym typeface="Helvetica Neue"/>
              </a:defRPr>
            </a:pPr>
            <a:r>
              <a:t>1 - What do we see?</a:t>
            </a:r>
          </a:p>
          <a:p>
            <a:pPr lvl="1" marL="860286" indent="-339586">
              <a:lnSpc>
                <a:spcPct val="120000"/>
              </a:lnSpc>
              <a:buClr>
                <a:srgbClr val="535353"/>
              </a:buClr>
              <a:buSzPct val="82000"/>
              <a:buChar char="•"/>
              <a:defRPr sz="2000"/>
            </a:pPr>
            <a:r>
              <a:t>Basic concepts</a:t>
            </a:r>
          </a:p>
          <a:p>
            <a:pPr lvl="1" marL="860286" indent="-339586">
              <a:lnSpc>
                <a:spcPct val="120000"/>
              </a:lnSpc>
              <a:buClr>
                <a:srgbClr val="535353"/>
              </a:buClr>
              <a:buSzPct val="82000"/>
              <a:buChar char="•"/>
              <a:defRPr sz="2000"/>
            </a:pPr>
            <a:r>
              <a:t>Data Management</a:t>
            </a:r>
          </a:p>
          <a:p>
            <a:pPr lvl="1" marL="860286" indent="-339586">
              <a:lnSpc>
                <a:spcPct val="120000"/>
              </a:lnSpc>
              <a:buClr>
                <a:srgbClr val="535353"/>
              </a:buClr>
              <a:buSzPct val="82000"/>
              <a:buChar char="•"/>
              <a:defRPr sz="2000"/>
            </a:pPr>
            <a:r>
              <a:t>Structuring Data</a:t>
            </a:r>
          </a:p>
        </p:txBody>
      </p:sp>
      <p:sp>
        <p:nvSpPr>
          <p:cNvPr id="87" name="2 - Data Analysis…"/>
          <p:cNvSpPr txBox="1"/>
          <p:nvPr/>
        </p:nvSpPr>
        <p:spPr>
          <a:xfrm>
            <a:off x="3992324" y="2668159"/>
            <a:ext cx="4238234" cy="175523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lnSpc>
                <a:spcPct val="200000"/>
              </a:lnSpc>
              <a:buClr>
                <a:srgbClr val="535353"/>
              </a:buClr>
              <a:defRPr b="1" sz="2000">
                <a:latin typeface="+mn-lt"/>
                <a:ea typeface="+mn-ea"/>
                <a:cs typeface="+mn-cs"/>
                <a:sym typeface="Helvetica Neue"/>
              </a:defRPr>
            </a:pPr>
            <a:r>
              <a:t>2 - Data Analysis</a:t>
            </a:r>
          </a:p>
          <a:p>
            <a:pPr lvl="1" marL="860286" indent="-339586">
              <a:lnSpc>
                <a:spcPct val="120000"/>
              </a:lnSpc>
              <a:buClr>
                <a:srgbClr val="535353"/>
              </a:buClr>
              <a:buSzPct val="82000"/>
              <a:buChar char="•"/>
              <a:defRPr sz="2000"/>
            </a:pPr>
            <a:r>
              <a:t>Sentiment extraction</a:t>
            </a:r>
          </a:p>
          <a:p>
            <a:pPr lvl="1" marL="860286" indent="-339586">
              <a:lnSpc>
                <a:spcPct val="120000"/>
              </a:lnSpc>
              <a:buClr>
                <a:srgbClr val="535353"/>
              </a:buClr>
              <a:buSzPct val="82000"/>
              <a:buChar char="•"/>
              <a:defRPr sz="2000"/>
            </a:pPr>
            <a:r>
              <a:t>Stemming, lemmatizing</a:t>
            </a:r>
          </a:p>
          <a:p>
            <a:pPr lvl="1" marL="860286" indent="-339586">
              <a:lnSpc>
                <a:spcPct val="120000"/>
              </a:lnSpc>
              <a:buClr>
                <a:srgbClr val="535353"/>
              </a:buClr>
              <a:buSzPct val="82000"/>
              <a:buChar char="•"/>
              <a:defRPr sz="2000"/>
            </a:pPr>
            <a:r>
              <a:t>DTM Dynamic Topic Modeling</a:t>
            </a:r>
          </a:p>
        </p:txBody>
      </p:sp>
      <p:sp>
        <p:nvSpPr>
          <p:cNvPr id="88" name="3 - Modern Data Analytics…"/>
          <p:cNvSpPr txBox="1"/>
          <p:nvPr/>
        </p:nvSpPr>
        <p:spPr>
          <a:xfrm>
            <a:off x="8183180" y="2668159"/>
            <a:ext cx="5540408" cy="17552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200000"/>
              </a:lnSpc>
              <a:buClr>
                <a:srgbClr val="535353"/>
              </a:buClr>
              <a:defRPr b="1" sz="2000">
                <a:latin typeface="+mn-lt"/>
                <a:ea typeface="+mn-ea"/>
                <a:cs typeface="+mn-cs"/>
                <a:sym typeface="Helvetica Neue"/>
              </a:defRPr>
            </a:pPr>
            <a:r>
              <a:t>3 - Modern Data Analytics</a:t>
            </a:r>
          </a:p>
          <a:p>
            <a:pPr lvl="1" marL="860286" indent="-339586">
              <a:lnSpc>
                <a:spcPct val="120000"/>
              </a:lnSpc>
              <a:buClr>
                <a:srgbClr val="535353"/>
              </a:buClr>
              <a:buSzPct val="82000"/>
              <a:buChar char="•"/>
              <a:defRPr sz="2000"/>
            </a:pPr>
            <a:r>
              <a:t>Analysis and Classification</a:t>
            </a:r>
          </a:p>
          <a:p>
            <a:pPr lvl="1" marL="860286" indent="-339586">
              <a:lnSpc>
                <a:spcPct val="120000"/>
              </a:lnSpc>
              <a:buClr>
                <a:srgbClr val="535353"/>
              </a:buClr>
              <a:buSzPct val="82000"/>
              <a:buChar char="•"/>
              <a:defRPr sz="2000"/>
            </a:pPr>
            <a:r>
              <a:t>TEDAS TED Asset Allocation</a:t>
            </a:r>
          </a:p>
          <a:p>
            <a:pPr lvl="1" marL="860286" indent="-339586">
              <a:lnSpc>
                <a:spcPct val="120000"/>
              </a:lnSpc>
              <a:buClr>
                <a:srgbClr val="535353"/>
              </a:buClr>
              <a:buSzPct val="82000"/>
              <a:buChar char="•"/>
              <a:defRPr sz="2000"/>
            </a:pPr>
            <a:r>
              <a:t>CRIX CRypto currency IndeX</a:t>
            </a:r>
          </a:p>
        </p:txBody>
      </p:sp>
      <p:sp>
        <p:nvSpPr>
          <p:cNvPr id="89" name="6 - Excellent Data Analytics…"/>
          <p:cNvSpPr txBox="1"/>
          <p:nvPr/>
        </p:nvSpPr>
        <p:spPr>
          <a:xfrm>
            <a:off x="8305772" y="5457950"/>
            <a:ext cx="3964587" cy="17552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200000"/>
              </a:lnSpc>
              <a:buClr>
                <a:srgbClr val="535353"/>
              </a:buClr>
              <a:defRPr b="1" sz="2000">
                <a:latin typeface="+mn-lt"/>
                <a:ea typeface="+mn-ea"/>
                <a:cs typeface="+mn-cs"/>
                <a:sym typeface="Helvetica Neue"/>
              </a:defRPr>
            </a:pPr>
            <a:r>
              <a:t>6 - Excellent Data Analytics</a:t>
            </a:r>
          </a:p>
          <a:p>
            <a:pPr lvl="1" marL="860286" indent="-339586">
              <a:lnSpc>
                <a:spcPct val="120000"/>
              </a:lnSpc>
              <a:buClr>
                <a:srgbClr val="535353"/>
              </a:buClr>
              <a:buSzPct val="82000"/>
              <a:buChar char="•"/>
              <a:defRPr sz="2000"/>
            </a:pPr>
            <a:r>
              <a:t>Financial Risk Meter</a:t>
            </a:r>
          </a:p>
          <a:p>
            <a:pPr lvl="1" marL="860286" indent="-339586">
              <a:lnSpc>
                <a:spcPct val="120000"/>
              </a:lnSpc>
              <a:buClr>
                <a:srgbClr val="535353"/>
              </a:buClr>
              <a:buSzPct val="82000"/>
              <a:buChar char="•"/>
              <a:defRPr sz="2000"/>
            </a:pPr>
            <a:r>
              <a:t>DDI Networks Topology</a:t>
            </a:r>
          </a:p>
          <a:p>
            <a:pPr lvl="1" marL="860286" indent="-339586">
              <a:lnSpc>
                <a:spcPct val="120000"/>
              </a:lnSpc>
              <a:buClr>
                <a:srgbClr val="535353"/>
              </a:buClr>
              <a:buSzPct val="82000"/>
              <a:buChar char="•"/>
              <a:defRPr sz="2000"/>
            </a:pPr>
            <a:r>
              <a:t>Q3 D3 LSA</a:t>
            </a:r>
          </a:p>
        </p:txBody>
      </p:sp>
      <p:sp>
        <p:nvSpPr>
          <p:cNvPr id="90" name="5 - Smarter Data Analytics…"/>
          <p:cNvSpPr txBox="1"/>
          <p:nvPr/>
        </p:nvSpPr>
        <p:spPr>
          <a:xfrm>
            <a:off x="4002225" y="5457950"/>
            <a:ext cx="4873589" cy="17552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200000"/>
              </a:lnSpc>
              <a:buClr>
                <a:srgbClr val="535353"/>
              </a:buClr>
              <a:defRPr b="1" sz="2000">
                <a:latin typeface="+mn-lt"/>
                <a:ea typeface="+mn-ea"/>
                <a:cs typeface="+mn-cs"/>
                <a:sym typeface="Helvetica Neue"/>
              </a:defRPr>
            </a:pPr>
            <a:r>
              <a:t>5 - Smarter Data Analytics</a:t>
            </a:r>
          </a:p>
          <a:p>
            <a:pPr lvl="1" marL="860286" indent="-339586">
              <a:lnSpc>
                <a:spcPct val="120000"/>
              </a:lnSpc>
              <a:buClr>
                <a:srgbClr val="535353"/>
              </a:buClr>
              <a:buSzPct val="82000"/>
              <a:buChar char="•"/>
              <a:defRPr sz="2000"/>
            </a:pPr>
            <a:r>
              <a:t>Network Geometry</a:t>
            </a:r>
          </a:p>
          <a:p>
            <a:pPr lvl="1" marL="860286" indent="-339586">
              <a:lnSpc>
                <a:spcPct val="120000"/>
              </a:lnSpc>
              <a:buClr>
                <a:srgbClr val="535353"/>
              </a:buClr>
              <a:buSzPct val="82000"/>
              <a:buChar char="•"/>
              <a:defRPr sz="2000"/>
            </a:pPr>
            <a:r>
              <a:t>Tail Event driven Network AR</a:t>
            </a:r>
          </a:p>
          <a:p>
            <a:pPr lvl="1" marL="860286" indent="-339586">
              <a:lnSpc>
                <a:spcPct val="120000"/>
              </a:lnSpc>
              <a:buClr>
                <a:srgbClr val="535353"/>
              </a:buClr>
              <a:buSzPct val="82000"/>
              <a:buChar char="•"/>
              <a:defRPr sz="2000"/>
            </a:pPr>
            <a:r>
              <a:t>DYTEC Dynamic Tail Event Curves</a:t>
            </a:r>
          </a:p>
        </p:txBody>
      </p:sp>
      <p:sp>
        <p:nvSpPr>
          <p:cNvPr id="91" name="4 - Smart Data Analytics…"/>
          <p:cNvSpPr txBox="1"/>
          <p:nvPr/>
        </p:nvSpPr>
        <p:spPr>
          <a:xfrm>
            <a:off x="45972" y="5457950"/>
            <a:ext cx="4178420" cy="17552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200000"/>
              </a:lnSpc>
              <a:buClr>
                <a:srgbClr val="535353"/>
              </a:buClr>
              <a:defRPr b="1" sz="2000">
                <a:latin typeface="+mn-lt"/>
                <a:ea typeface="+mn-ea"/>
                <a:cs typeface="+mn-cs"/>
                <a:sym typeface="Helvetica Neue"/>
              </a:defRPr>
            </a:pPr>
            <a:r>
              <a:t>4 - Smart Data Analytics</a:t>
            </a:r>
          </a:p>
          <a:p>
            <a:pPr lvl="1" marL="860286" indent="-339586">
              <a:lnSpc>
                <a:spcPct val="120000"/>
              </a:lnSpc>
              <a:buClr>
                <a:srgbClr val="535353"/>
              </a:buClr>
              <a:buSzPct val="82000"/>
              <a:buChar char="•"/>
              <a:defRPr sz="2000"/>
            </a:pPr>
            <a:r>
              <a:t>R tools for text mining</a:t>
            </a:r>
          </a:p>
          <a:p>
            <a:pPr lvl="1" marL="860286" indent="-339586">
              <a:lnSpc>
                <a:spcPct val="120000"/>
              </a:lnSpc>
              <a:buClr>
                <a:srgbClr val="535353"/>
              </a:buClr>
              <a:buSzPct val="82000"/>
              <a:buChar char="•"/>
              <a:defRPr sz="2000"/>
            </a:pPr>
            <a:r>
              <a:t>Text mining in Finance</a:t>
            </a:r>
          </a:p>
          <a:p>
            <a:pPr lvl="1" marL="860286" indent="-339586">
              <a:lnSpc>
                <a:spcPct val="120000"/>
              </a:lnSpc>
              <a:buClr>
                <a:srgbClr val="535353"/>
              </a:buClr>
              <a:buSzPct val="82000"/>
              <a:buChar char="•"/>
              <a:defRPr sz="2000"/>
            </a:pPr>
            <a:r>
              <a:t>Applications &amp; Empirics</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3" name="Metrics - assessing model classification"/>
          <p:cNvSpPr txBox="1"/>
          <p:nvPr>
            <p:ph type="body" idx="13"/>
          </p:nvPr>
        </p:nvSpPr>
        <p:spPr>
          <a:prstGeom prst="rect">
            <a:avLst/>
          </a:prstGeom>
        </p:spPr>
        <p:txBody>
          <a:bodyPr/>
          <a:lstStyle/>
          <a:p>
            <a:pPr/>
            <a:r>
              <a:t>Metrics - assessing model classification</a:t>
            </a:r>
          </a:p>
        </p:txBody>
      </p:sp>
      <p:sp>
        <p:nvSpPr>
          <p:cNvPr id="384" name="Disagreement…"/>
          <p:cNvSpPr txBox="1"/>
          <p:nvPr/>
        </p:nvSpPr>
        <p:spPr>
          <a:xfrm>
            <a:off x="8331200" y="5422900"/>
            <a:ext cx="3396107" cy="25885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marL="444500" indent="-444500">
              <a:lnSpc>
                <a:spcPct val="150000"/>
              </a:lnSpc>
              <a:buClr>
                <a:srgbClr val="535353"/>
              </a:buClr>
              <a:buSzPct val="80000"/>
              <a:buChar char="๏"/>
            </a:pPr>
            <a:r>
              <a:t>Disagreement</a:t>
            </a:r>
          </a:p>
          <a:p>
            <a:pPr marL="444500" indent="-444500">
              <a:lnSpc>
                <a:spcPct val="150000"/>
              </a:lnSpc>
              <a:buClr>
                <a:srgbClr val="535353"/>
              </a:buClr>
              <a:buSzPct val="80000"/>
              <a:buChar char="๏"/>
            </a:pPr>
            <a:r>
              <a:t>Correlations</a:t>
            </a:r>
          </a:p>
          <a:p>
            <a:pPr marL="444500" indent="-444500">
              <a:lnSpc>
                <a:spcPct val="150000"/>
              </a:lnSpc>
              <a:buClr>
                <a:srgbClr val="535353"/>
              </a:buClr>
              <a:buSzPct val="80000"/>
              <a:buChar char="๏"/>
            </a:pPr>
            <a:r>
              <a:t>Phase lag metric</a:t>
            </a:r>
          </a:p>
          <a:p>
            <a:pPr marL="444500" indent="-444500">
              <a:lnSpc>
                <a:spcPct val="150000"/>
              </a:lnSpc>
              <a:buClr>
                <a:srgbClr val="535353"/>
              </a:buClr>
              <a:buSzPct val="80000"/>
              <a:buChar char="๏"/>
            </a:pPr>
            <a:r>
              <a:t>Readability</a:t>
            </a:r>
          </a:p>
        </p:txBody>
      </p:sp>
      <p:pic>
        <p:nvPicPr>
          <p:cNvPr id="385" name="imageedit_22_8398128163.png" descr="imageedit_22_8398128163.png"/>
          <p:cNvPicPr>
            <a:picLocks noChangeAspect="1"/>
          </p:cNvPicPr>
          <p:nvPr/>
        </p:nvPicPr>
        <p:blipFill>
          <a:blip r:embed="rId2">
            <a:extLst/>
          </a:blip>
          <a:stretch>
            <a:fillRect/>
          </a:stretch>
        </p:blipFill>
        <p:spPr>
          <a:xfrm>
            <a:off x="4558348" y="2103111"/>
            <a:ext cx="4654775" cy="2485691"/>
          </a:xfrm>
          <a:prstGeom prst="rect">
            <a:avLst/>
          </a:prstGeom>
          <a:ln w="12700">
            <a:miter lim="400000"/>
          </a:ln>
        </p:spPr>
      </p:pic>
      <p:pic>
        <p:nvPicPr>
          <p:cNvPr id="386" name="imageedit_27_7571705639.png" descr="imageedit_27_7571705639.png"/>
          <p:cNvPicPr>
            <a:picLocks noChangeAspect="1"/>
          </p:cNvPicPr>
          <p:nvPr/>
        </p:nvPicPr>
        <p:blipFill>
          <a:blip r:embed="rId3">
            <a:extLst/>
          </a:blip>
          <a:stretch>
            <a:fillRect/>
          </a:stretch>
        </p:blipFill>
        <p:spPr>
          <a:xfrm>
            <a:off x="685535" y="4555347"/>
            <a:ext cx="3872770" cy="4269086"/>
          </a:xfrm>
          <a:prstGeom prst="rect">
            <a:avLst/>
          </a:prstGeom>
          <a:ln w="12700">
            <a:miter lim="400000"/>
          </a:ln>
        </p:spPr>
      </p:pic>
      <p:pic>
        <p:nvPicPr>
          <p:cNvPr id="387" name="imageedit_29_7149607710.png" descr="imageedit_29_7149607710.png"/>
          <p:cNvPicPr>
            <a:picLocks noChangeAspect="1"/>
          </p:cNvPicPr>
          <p:nvPr/>
        </p:nvPicPr>
        <p:blipFill>
          <a:blip r:embed="rId4">
            <a:extLst/>
          </a:blip>
          <a:stretch>
            <a:fillRect/>
          </a:stretch>
        </p:blipFill>
        <p:spPr>
          <a:xfrm>
            <a:off x="5119200" y="4646652"/>
            <a:ext cx="2651105" cy="4141066"/>
          </a:xfrm>
          <a:prstGeom prst="rect">
            <a:avLst/>
          </a:prstGeom>
          <a:ln w="12700">
            <a:miter lim="400000"/>
          </a:ln>
        </p:spPr>
      </p:pic>
      <p:sp>
        <p:nvSpPr>
          <p:cNvPr id="388" name="Section 4: Metrics"/>
          <p:cNvSpPr txBox="1"/>
          <p:nvPr/>
        </p:nvSpPr>
        <p:spPr>
          <a:xfrm>
            <a:off x="771122" y="89831"/>
            <a:ext cx="3073909"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4: Metrics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Confusion matrix"/>
          <p:cNvSpPr txBox="1"/>
          <p:nvPr>
            <p:ph type="body" idx="13"/>
          </p:nvPr>
        </p:nvSpPr>
        <p:spPr>
          <a:prstGeom prst="rect">
            <a:avLst/>
          </a:prstGeom>
        </p:spPr>
        <p:txBody>
          <a:bodyPr/>
          <a:lstStyle/>
          <a:p>
            <a:pPr/>
            <a:r>
              <a:t>Confusion matrix</a:t>
            </a:r>
          </a:p>
        </p:txBody>
      </p:sp>
      <p:sp>
        <p:nvSpPr>
          <p:cNvPr id="391" name="Structure…"/>
          <p:cNvSpPr txBox="1"/>
          <p:nvPr/>
        </p:nvSpPr>
        <p:spPr>
          <a:xfrm>
            <a:off x="730072" y="1597874"/>
            <a:ext cx="6874316" cy="2975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44500" indent="-444500">
              <a:lnSpc>
                <a:spcPct val="150000"/>
              </a:lnSpc>
              <a:buClr>
                <a:srgbClr val="535353"/>
              </a:buClr>
              <a:buSzPct val="80000"/>
              <a:buChar char="๏"/>
            </a:pPr>
            <a:r>
              <a:t>Structure</a:t>
            </a:r>
          </a:p>
          <a:p>
            <a:pPr lvl="1" marL="860286" indent="-339586">
              <a:lnSpc>
                <a:spcPct val="120000"/>
              </a:lnSpc>
              <a:buClr>
                <a:srgbClr val="535353"/>
              </a:buClr>
              <a:buSzPct val="82000"/>
              <a:buChar char="•"/>
              <a:defRPr sz="2500"/>
            </a:pPr>
            <a:r>
              <a:t>KxK matrix for K classification categories</a:t>
            </a:r>
          </a:p>
          <a:p>
            <a:pPr lvl="1" marL="860286" indent="-339586">
              <a:lnSpc>
                <a:spcPct val="120000"/>
              </a:lnSpc>
              <a:buClr>
                <a:srgbClr val="535353"/>
              </a:buClr>
              <a:buSzPct val="82000"/>
              <a:buChar char="•"/>
              <a:defRPr sz="2500"/>
            </a:pPr>
            <a:r>
              <a:t>Rows represent real category</a:t>
            </a:r>
          </a:p>
          <a:p>
            <a:pPr lvl="1" marL="860286" indent="-339586">
              <a:lnSpc>
                <a:spcPct val="120000"/>
              </a:lnSpc>
              <a:buClr>
                <a:srgbClr val="535353"/>
              </a:buClr>
              <a:buSzPct val="82000"/>
              <a:buChar char="•"/>
              <a:defRPr sz="2500"/>
            </a:pPr>
            <a:r>
              <a:t>Correct classifications lie on the diagonal</a:t>
            </a:r>
          </a:p>
          <a:p>
            <a:pPr lvl="1" marL="860286" indent="-339586">
              <a:lnSpc>
                <a:spcPct val="120000"/>
              </a:lnSpc>
              <a:buClr>
                <a:srgbClr val="535353"/>
              </a:buClr>
              <a:buSzPct val="82000"/>
              <a:buChar char="•"/>
              <a:defRPr sz="2500"/>
            </a:pPr>
            <a:r>
              <a:t>The performance of the classification algorithm is assessed by a chi^2 statistic</a:t>
            </a:r>
          </a:p>
        </p:txBody>
      </p:sp>
      <p:pic>
        <p:nvPicPr>
          <p:cNvPr id="392" name="imageedit_31_6883508943.png" descr="imageedit_31_6883508943.png"/>
          <p:cNvPicPr>
            <a:picLocks noChangeAspect="1"/>
          </p:cNvPicPr>
          <p:nvPr/>
        </p:nvPicPr>
        <p:blipFill>
          <a:blip r:embed="rId2">
            <a:extLst/>
          </a:blip>
          <a:stretch>
            <a:fillRect/>
          </a:stretch>
        </p:blipFill>
        <p:spPr>
          <a:xfrm>
            <a:off x="7876182" y="1712317"/>
            <a:ext cx="4318001" cy="3289301"/>
          </a:xfrm>
          <a:prstGeom prst="rect">
            <a:avLst/>
          </a:prstGeom>
          <a:ln w="12700">
            <a:miter lim="400000"/>
          </a:ln>
        </p:spPr>
      </p:pic>
      <p:grpSp>
        <p:nvGrpSpPr>
          <p:cNvPr id="400" name="Gruppieren"/>
          <p:cNvGrpSpPr/>
          <p:nvPr/>
        </p:nvGrpSpPr>
        <p:grpSpPr>
          <a:xfrm>
            <a:off x="1301154" y="5670616"/>
            <a:ext cx="8530375" cy="2471449"/>
            <a:chOff x="0" y="0"/>
            <a:chExt cx="8530373" cy="2471448"/>
          </a:xfrm>
        </p:grpSpPr>
        <p:sp>
          <p:nvSpPr>
            <p:cNvPr id="393" name="Abgerundetes Rechteck"/>
            <p:cNvSpPr/>
            <p:nvPr/>
          </p:nvSpPr>
          <p:spPr>
            <a:xfrm>
              <a:off x="4593096" y="92879"/>
              <a:ext cx="1084209" cy="533362"/>
            </a:xfrm>
            <a:prstGeom prst="roundRect">
              <a:avLst>
                <a:gd name="adj" fmla="val 35717"/>
              </a:avLst>
            </a:prstGeom>
            <a:noFill/>
            <a:ln w="12700" cap="flat">
              <a:solidFill>
                <a:srgbClr val="000000"/>
              </a:solidFill>
              <a:prstDash val="solid"/>
              <a:miter lim="400000"/>
            </a:ln>
            <a:effectLst/>
          </p:spPr>
          <p:txBody>
            <a:bodyPr wrap="square" lIns="50800" tIns="50800" rIns="50800" bIns="50800" numCol="1" anchor="ctr">
              <a:noAutofit/>
            </a:bodyPr>
            <a:lstStyle/>
            <a:p>
              <a:pPr/>
            </a:p>
          </p:txBody>
        </p:sp>
        <p:sp>
          <p:nvSpPr>
            <p:cNvPr id="394" name="Abgerundetes Rechteck"/>
            <p:cNvSpPr/>
            <p:nvPr/>
          </p:nvSpPr>
          <p:spPr>
            <a:xfrm>
              <a:off x="6074582" y="92879"/>
              <a:ext cx="1184486" cy="533362"/>
            </a:xfrm>
            <a:prstGeom prst="roundRect">
              <a:avLst>
                <a:gd name="adj" fmla="val 39020"/>
              </a:avLst>
            </a:prstGeom>
            <a:noFill/>
            <a:ln w="12700" cap="flat">
              <a:solidFill>
                <a:srgbClr val="000000"/>
              </a:solidFill>
              <a:prstDash val="solid"/>
              <a:miter lim="400000"/>
            </a:ln>
            <a:effectLst/>
          </p:spPr>
          <p:txBody>
            <a:bodyPr wrap="square" lIns="50800" tIns="50800" rIns="50800" bIns="50800" numCol="1" anchor="ctr">
              <a:noAutofit/>
            </a:bodyPr>
            <a:lstStyle/>
            <a:p>
              <a:pPr/>
            </a:p>
          </p:txBody>
        </p:sp>
        <p:sp>
          <p:nvSpPr>
            <p:cNvPr id="395" name="Linie"/>
            <p:cNvSpPr/>
            <p:nvPr/>
          </p:nvSpPr>
          <p:spPr>
            <a:xfrm flipH="1">
              <a:off x="4247055" y="698979"/>
              <a:ext cx="592213" cy="853254"/>
            </a:xfrm>
            <a:prstGeom prst="line">
              <a:avLst/>
            </a:prstGeom>
            <a:noFill/>
            <a:ln w="25400" cap="flat">
              <a:solidFill>
                <a:srgbClr val="5A5F5E"/>
              </a:solidFill>
              <a:prstDash val="solid"/>
              <a:miter lim="400000"/>
              <a:tailEnd type="stealth" w="med" len="med"/>
            </a:ln>
            <a:effectLst/>
          </p:spPr>
          <p:txBody>
            <a:bodyPr wrap="square" lIns="50800" tIns="50800" rIns="50800" bIns="50800" numCol="1" anchor="ctr">
              <a:noAutofit/>
            </a:bodyPr>
            <a:lstStyle/>
            <a:p>
              <a:pPr/>
            </a:p>
          </p:txBody>
        </p:sp>
        <p:sp>
          <p:nvSpPr>
            <p:cNvPr id="396" name="Linie"/>
            <p:cNvSpPr/>
            <p:nvPr/>
          </p:nvSpPr>
          <p:spPr>
            <a:xfrm>
              <a:off x="6706570" y="717683"/>
              <a:ext cx="290120" cy="475999"/>
            </a:xfrm>
            <a:prstGeom prst="line">
              <a:avLst/>
            </a:prstGeom>
            <a:noFill/>
            <a:ln w="25400" cap="flat">
              <a:solidFill>
                <a:srgbClr val="5A5F5E"/>
              </a:solidFill>
              <a:prstDash val="solid"/>
              <a:miter lim="400000"/>
              <a:tailEnd type="stealth" w="med" len="med"/>
            </a:ln>
            <a:effectLst/>
          </p:spPr>
          <p:txBody>
            <a:bodyPr wrap="square" lIns="50800" tIns="50800" rIns="50800" bIns="50800" numCol="1" anchor="ctr">
              <a:noAutofit/>
            </a:bodyPr>
            <a:lstStyle/>
            <a:p>
              <a:pPr/>
            </a:p>
          </p:txBody>
        </p:sp>
        <p:sp>
          <p:nvSpPr>
            <p:cNvPr id="397" name="Nobs under a row independence assumption"/>
            <p:cNvSpPr txBox="1"/>
            <p:nvPr/>
          </p:nvSpPr>
          <p:spPr>
            <a:xfrm>
              <a:off x="6447573" y="1176257"/>
              <a:ext cx="2082801" cy="1206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391414">
                <a:defRPr sz="2010"/>
              </a:lvl1pPr>
            </a:lstStyle>
            <a:p>
              <a:pPr/>
              <a:r>
                <a:t>Nobs under a row independence assumption</a:t>
              </a:r>
            </a:p>
          </p:txBody>
        </p:sp>
        <p:sp>
          <p:nvSpPr>
            <p:cNvPr id="398" name="Nobs in the confusion matrix"/>
            <p:cNvSpPr txBox="1"/>
            <p:nvPr/>
          </p:nvSpPr>
          <p:spPr>
            <a:xfrm>
              <a:off x="3238667" y="1464796"/>
              <a:ext cx="1731237" cy="10066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368045">
                <a:defRPr sz="1890"/>
              </a:lvl1pPr>
            </a:lstStyle>
            <a:p>
              <a:pPr/>
              <a:r>
                <a:t>Nobs in the confusion matrix</a:t>
              </a:r>
            </a:p>
          </p:txBody>
        </p:sp>
        <p:pic>
          <p:nvPicPr>
            <p:cNvPr id="399" name="imageedit_33_6666613738.png" descr="imageedit_33_6666613738.png"/>
            <p:cNvPicPr>
              <a:picLocks noChangeAspect="1"/>
            </p:cNvPicPr>
            <p:nvPr/>
          </p:nvPicPr>
          <p:blipFill>
            <a:blip r:embed="rId3">
              <a:extLst/>
            </a:blip>
            <a:stretch>
              <a:fillRect/>
            </a:stretch>
          </p:blipFill>
          <p:spPr>
            <a:xfrm>
              <a:off x="0" y="0"/>
              <a:ext cx="7657005" cy="1409700"/>
            </a:xfrm>
            <a:prstGeom prst="rect">
              <a:avLst/>
            </a:prstGeom>
            <a:ln w="12700" cap="flat">
              <a:noFill/>
              <a:miter lim="400000"/>
            </a:ln>
            <a:effectLst/>
          </p:spPr>
        </p:pic>
      </p:grpSp>
      <p:sp>
        <p:nvSpPr>
          <p:cNvPr id="401" name="Section 4: Metrics"/>
          <p:cNvSpPr txBox="1"/>
          <p:nvPr/>
        </p:nvSpPr>
        <p:spPr>
          <a:xfrm>
            <a:off x="771122" y="89831"/>
            <a:ext cx="3073909"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4: Metrics</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3" name="Accuracy"/>
          <p:cNvSpPr txBox="1"/>
          <p:nvPr>
            <p:ph type="body" idx="13"/>
          </p:nvPr>
        </p:nvSpPr>
        <p:spPr>
          <a:prstGeom prst="rect">
            <a:avLst/>
          </a:prstGeom>
        </p:spPr>
        <p:txBody>
          <a:bodyPr/>
          <a:lstStyle/>
          <a:p>
            <a:pPr/>
            <a:r>
              <a:t>Accuracy</a:t>
            </a:r>
          </a:p>
        </p:txBody>
      </p:sp>
      <p:sp>
        <p:nvSpPr>
          <p:cNvPr id="404" name="Logic…"/>
          <p:cNvSpPr txBox="1"/>
          <p:nvPr/>
        </p:nvSpPr>
        <p:spPr>
          <a:xfrm>
            <a:off x="795486" y="1718532"/>
            <a:ext cx="10271187" cy="34277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44500" indent="-444500">
              <a:lnSpc>
                <a:spcPct val="150000"/>
              </a:lnSpc>
              <a:buClr>
                <a:srgbClr val="535353"/>
              </a:buClr>
              <a:buSzPct val="80000"/>
              <a:buChar char="๏"/>
            </a:pPr>
            <a:r>
              <a:t>Logic</a:t>
            </a:r>
          </a:p>
          <a:p>
            <a:pPr lvl="1" marL="860286" indent="-339586">
              <a:lnSpc>
                <a:spcPct val="120000"/>
              </a:lnSpc>
              <a:buClr>
                <a:srgbClr val="535353"/>
              </a:buClr>
              <a:buSzPct val="82000"/>
              <a:buChar char="•"/>
              <a:defRPr sz="2500"/>
            </a:pPr>
            <a:r>
              <a:t>Accuracy is the percentage of text that is correctly classified. This may be done in-sample or out-of sample</a:t>
            </a:r>
          </a:p>
          <a:p>
            <a:pPr>
              <a:lnSpc>
                <a:spcPct val="120000"/>
              </a:lnSpc>
              <a:defRPr sz="2500"/>
            </a:pPr>
            <a:endParaRPr sz="1200"/>
          </a:p>
          <a:p>
            <a:pPr marL="444500" indent="-444500">
              <a:lnSpc>
                <a:spcPct val="150000"/>
              </a:lnSpc>
              <a:buClr>
                <a:srgbClr val="535353"/>
              </a:buClr>
              <a:buSzPct val="80000"/>
              <a:buChar char="๏"/>
            </a:pPr>
            <a:r>
              <a:t>In practice</a:t>
            </a:r>
          </a:p>
          <a:p>
            <a:pPr lvl="1" marL="860286" indent="-339586">
              <a:lnSpc>
                <a:spcPct val="120000"/>
              </a:lnSpc>
              <a:buClr>
                <a:srgbClr val="535353"/>
              </a:buClr>
              <a:buSzPct val="82000"/>
              <a:buChar char="•"/>
              <a:defRPr sz="2500"/>
            </a:pPr>
            <a:r>
              <a:t>Accuracy ratios of 60%-70% are reasonable for text that is non-factual and contains poor language and opinions</a:t>
            </a:r>
          </a:p>
        </p:txBody>
      </p:sp>
      <p:grpSp>
        <p:nvGrpSpPr>
          <p:cNvPr id="412" name="Gruppieren"/>
          <p:cNvGrpSpPr/>
          <p:nvPr/>
        </p:nvGrpSpPr>
        <p:grpSpPr>
          <a:xfrm>
            <a:off x="1757097" y="5825940"/>
            <a:ext cx="8651032" cy="2719016"/>
            <a:chOff x="0" y="0"/>
            <a:chExt cx="8651030" cy="2719014"/>
          </a:xfrm>
        </p:grpSpPr>
        <p:sp>
          <p:nvSpPr>
            <p:cNvPr id="405" name="Abgerundetes Rechteck"/>
            <p:cNvSpPr/>
            <p:nvPr/>
          </p:nvSpPr>
          <p:spPr>
            <a:xfrm>
              <a:off x="5138843" y="104976"/>
              <a:ext cx="2031989" cy="613259"/>
            </a:xfrm>
            <a:prstGeom prst="roundRect">
              <a:avLst>
                <a:gd name="adj" fmla="val 31064"/>
              </a:avLst>
            </a:prstGeom>
            <a:noFill/>
            <a:ln w="12700" cap="flat">
              <a:solidFill>
                <a:srgbClr val="000000"/>
              </a:solidFill>
              <a:prstDash val="solid"/>
              <a:miter lim="400000"/>
            </a:ln>
            <a:effectLst/>
          </p:spPr>
          <p:txBody>
            <a:bodyPr wrap="square" lIns="50800" tIns="50800" rIns="50800" bIns="50800" numCol="1" anchor="ctr">
              <a:noAutofit/>
            </a:bodyPr>
            <a:lstStyle/>
            <a:p>
              <a:pPr/>
            </a:p>
          </p:txBody>
        </p:sp>
        <p:sp>
          <p:nvSpPr>
            <p:cNvPr id="406" name="sum of diagonal…"/>
            <p:cNvSpPr txBox="1"/>
            <p:nvPr/>
          </p:nvSpPr>
          <p:spPr>
            <a:xfrm>
              <a:off x="6366965" y="1464790"/>
              <a:ext cx="2284066" cy="7242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defTabSz="391414">
                <a:defRPr sz="2010"/>
              </a:pPr>
              <a:r>
                <a:t>sum of diagonal </a:t>
              </a:r>
            </a:p>
            <a:p>
              <a:pPr defTabSz="391414">
                <a:defRPr sz="2010"/>
              </a:pPr>
              <a:r>
                <a:t>is confusion matrix</a:t>
              </a:r>
            </a:p>
          </p:txBody>
        </p:sp>
        <p:sp>
          <p:nvSpPr>
            <p:cNvPr id="407" name="Linie"/>
            <p:cNvSpPr/>
            <p:nvPr/>
          </p:nvSpPr>
          <p:spPr>
            <a:xfrm>
              <a:off x="7255845" y="509211"/>
              <a:ext cx="113123" cy="847282"/>
            </a:xfrm>
            <a:prstGeom prst="line">
              <a:avLst/>
            </a:prstGeom>
            <a:noFill/>
            <a:ln w="25400" cap="flat">
              <a:solidFill>
                <a:srgbClr val="5A5F5E"/>
              </a:solidFill>
              <a:prstDash val="solid"/>
              <a:miter lim="400000"/>
              <a:tailEnd type="stealth" w="med" len="med"/>
            </a:ln>
            <a:effectLst/>
          </p:spPr>
          <p:txBody>
            <a:bodyPr wrap="square" lIns="50800" tIns="50800" rIns="50800" bIns="50800" numCol="1" anchor="ctr">
              <a:noAutofit/>
            </a:bodyPr>
            <a:lstStyle/>
            <a:p>
              <a:pPr/>
            </a:p>
          </p:txBody>
        </p:sp>
        <p:sp>
          <p:nvSpPr>
            <p:cNvPr id="408" name="Abgerundetes Rechteck"/>
            <p:cNvSpPr/>
            <p:nvPr/>
          </p:nvSpPr>
          <p:spPr>
            <a:xfrm>
              <a:off x="2497943" y="789601"/>
              <a:ext cx="2031990" cy="597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96" y="21600"/>
                  </a:moveTo>
                  <a:lnTo>
                    <a:pt x="18504" y="21600"/>
                  </a:lnTo>
                  <a:cubicBezTo>
                    <a:pt x="19392" y="21600"/>
                    <a:pt x="19843" y="21600"/>
                    <a:pt x="20321" y="21084"/>
                  </a:cubicBezTo>
                  <a:cubicBezTo>
                    <a:pt x="20845" y="20435"/>
                    <a:pt x="21258" y="19031"/>
                    <a:pt x="21448" y="17249"/>
                  </a:cubicBezTo>
                  <a:cubicBezTo>
                    <a:pt x="21600" y="15620"/>
                    <a:pt x="21600" y="14086"/>
                    <a:pt x="21600" y="11020"/>
                  </a:cubicBezTo>
                  <a:lnTo>
                    <a:pt x="21600" y="10534"/>
                  </a:lnTo>
                  <a:cubicBezTo>
                    <a:pt x="21600" y="7514"/>
                    <a:pt x="21600" y="5980"/>
                    <a:pt x="21448" y="4351"/>
                  </a:cubicBezTo>
                  <a:cubicBezTo>
                    <a:pt x="21258" y="2569"/>
                    <a:pt x="20845" y="1165"/>
                    <a:pt x="20321" y="516"/>
                  </a:cubicBezTo>
                  <a:cubicBezTo>
                    <a:pt x="19843" y="0"/>
                    <a:pt x="19392" y="0"/>
                    <a:pt x="18491" y="0"/>
                  </a:cubicBezTo>
                  <a:lnTo>
                    <a:pt x="3096" y="0"/>
                  </a:lnTo>
                  <a:cubicBezTo>
                    <a:pt x="2208" y="0"/>
                    <a:pt x="1757" y="0"/>
                    <a:pt x="1279" y="516"/>
                  </a:cubicBezTo>
                  <a:cubicBezTo>
                    <a:pt x="755" y="1165"/>
                    <a:pt x="342" y="2569"/>
                    <a:pt x="152" y="4351"/>
                  </a:cubicBezTo>
                  <a:cubicBezTo>
                    <a:pt x="0" y="5980"/>
                    <a:pt x="0" y="7514"/>
                    <a:pt x="0" y="10580"/>
                  </a:cubicBezTo>
                  <a:lnTo>
                    <a:pt x="0" y="11066"/>
                  </a:lnTo>
                  <a:cubicBezTo>
                    <a:pt x="0" y="14086"/>
                    <a:pt x="0" y="15620"/>
                    <a:pt x="152" y="17249"/>
                  </a:cubicBezTo>
                  <a:cubicBezTo>
                    <a:pt x="342" y="19031"/>
                    <a:pt x="755" y="20435"/>
                    <a:pt x="1279" y="21084"/>
                  </a:cubicBezTo>
                  <a:cubicBezTo>
                    <a:pt x="1757" y="21600"/>
                    <a:pt x="2208" y="21600"/>
                    <a:pt x="3109" y="21600"/>
                  </a:cubicBezTo>
                  <a:close/>
                </a:path>
              </a:pathLst>
            </a:custGeom>
            <a:noFill/>
            <a:ln w="12700" cap="flat">
              <a:solidFill>
                <a:srgbClr val="000000"/>
              </a:solidFill>
              <a:prstDash val="solid"/>
              <a:miter lim="400000"/>
            </a:ln>
            <a:effectLst/>
          </p:spPr>
          <p:txBody>
            <a:bodyPr wrap="square" lIns="50800" tIns="50800" rIns="50800" bIns="50800" numCol="1" anchor="ctr">
              <a:noAutofit/>
            </a:bodyPr>
            <a:lstStyle/>
            <a:p>
              <a:pPr/>
            </a:p>
          </p:txBody>
        </p:sp>
        <p:sp>
          <p:nvSpPr>
            <p:cNvPr id="409" name="Linie"/>
            <p:cNvSpPr/>
            <p:nvPr/>
          </p:nvSpPr>
          <p:spPr>
            <a:xfrm flipH="1">
              <a:off x="2177715" y="1436116"/>
              <a:ext cx="481078" cy="540542"/>
            </a:xfrm>
            <a:prstGeom prst="line">
              <a:avLst/>
            </a:prstGeom>
            <a:noFill/>
            <a:ln w="25400" cap="flat">
              <a:solidFill>
                <a:srgbClr val="5A5F5E"/>
              </a:solidFill>
              <a:prstDash val="solid"/>
              <a:miter lim="400000"/>
              <a:tailEnd type="stealth" w="med" len="med"/>
            </a:ln>
            <a:effectLst/>
          </p:spPr>
          <p:txBody>
            <a:bodyPr wrap="square" lIns="50800" tIns="50800" rIns="50800" bIns="50800" numCol="1" anchor="ctr">
              <a:noAutofit/>
            </a:bodyPr>
            <a:lstStyle/>
            <a:p>
              <a:pPr/>
            </a:p>
          </p:txBody>
        </p:sp>
        <p:sp>
          <p:nvSpPr>
            <p:cNvPr id="410" name="sum of all entries in the…"/>
            <p:cNvSpPr txBox="1"/>
            <p:nvPr/>
          </p:nvSpPr>
          <p:spPr>
            <a:xfrm>
              <a:off x="1201863" y="1994729"/>
              <a:ext cx="2828309" cy="7242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defTabSz="391414">
                <a:defRPr sz="2010"/>
              </a:pPr>
              <a:r>
                <a:t>sum of all entries in the</a:t>
              </a:r>
            </a:p>
            <a:p>
              <a:pPr defTabSz="391414">
                <a:defRPr sz="2010"/>
              </a:pPr>
              <a:r>
                <a:t>confusion matrix</a:t>
              </a:r>
            </a:p>
          </p:txBody>
        </p:sp>
        <p:pic>
          <p:nvPicPr>
            <p:cNvPr id="411" name="imageedit_36_2842650089.png" descr="imageedit_36_2842650089.png"/>
            <p:cNvPicPr>
              <a:picLocks noChangeAspect="1"/>
            </p:cNvPicPr>
            <p:nvPr/>
          </p:nvPicPr>
          <p:blipFill>
            <a:blip r:embed="rId2">
              <a:extLst/>
            </a:blip>
            <a:stretch>
              <a:fillRect/>
            </a:stretch>
          </p:blipFill>
          <p:spPr>
            <a:xfrm>
              <a:off x="0" y="0"/>
              <a:ext cx="7970405" cy="1667721"/>
            </a:xfrm>
            <a:prstGeom prst="rect">
              <a:avLst/>
            </a:prstGeom>
            <a:ln w="12700" cap="flat">
              <a:noFill/>
              <a:miter lim="400000"/>
            </a:ln>
            <a:effectLst/>
          </p:spPr>
        </p:pic>
      </p:grpSp>
      <p:sp>
        <p:nvSpPr>
          <p:cNvPr id="413" name="Section 4: Metrics"/>
          <p:cNvSpPr txBox="1"/>
          <p:nvPr/>
        </p:nvSpPr>
        <p:spPr>
          <a:xfrm>
            <a:off x="771122" y="89831"/>
            <a:ext cx="3073909"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4: Metrics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 name="False positives"/>
          <p:cNvSpPr txBox="1"/>
          <p:nvPr>
            <p:ph type="body" idx="13"/>
          </p:nvPr>
        </p:nvSpPr>
        <p:spPr>
          <a:prstGeom prst="rect">
            <a:avLst/>
          </a:prstGeom>
        </p:spPr>
        <p:txBody>
          <a:bodyPr/>
          <a:lstStyle/>
          <a:p>
            <a:pPr/>
            <a:r>
              <a:t>False positives </a:t>
            </a:r>
          </a:p>
        </p:txBody>
      </p:sp>
      <p:sp>
        <p:nvSpPr>
          <p:cNvPr id="416" name="Logic…"/>
          <p:cNvSpPr txBox="1"/>
          <p:nvPr/>
        </p:nvSpPr>
        <p:spPr>
          <a:xfrm>
            <a:off x="795486" y="1718532"/>
            <a:ext cx="11195681" cy="52491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44500" indent="-444500">
              <a:lnSpc>
                <a:spcPct val="150000"/>
              </a:lnSpc>
              <a:buClr>
                <a:srgbClr val="535353"/>
              </a:buClr>
              <a:buSzPct val="80000"/>
              <a:buChar char="๏"/>
            </a:pPr>
            <a:r>
              <a:t>Logic</a:t>
            </a:r>
          </a:p>
          <a:p>
            <a:pPr lvl="1" marL="860286" indent="-339586">
              <a:lnSpc>
                <a:spcPct val="120000"/>
              </a:lnSpc>
              <a:buClr>
                <a:srgbClr val="535353"/>
              </a:buClr>
              <a:buSzPct val="82000"/>
              <a:buChar char="•"/>
              <a:defRPr sz="2500"/>
            </a:pPr>
            <a:r>
              <a:t>Improper classification is worse than a failure to classify</a:t>
            </a:r>
          </a:p>
          <a:p>
            <a:pPr lvl="1" marL="860286" indent="-339586">
              <a:lnSpc>
                <a:spcPct val="120000"/>
              </a:lnSpc>
              <a:buClr>
                <a:srgbClr val="535353"/>
              </a:buClr>
              <a:buSzPct val="82000"/>
              <a:buChar char="•"/>
              <a:defRPr sz="2500"/>
            </a:pPr>
            <a:r>
              <a:t>When n &gt; 2, some classification errors are worse than others</a:t>
            </a:r>
          </a:p>
          <a:p>
            <a:pPr lvl="1" marL="860286" indent="-339586">
              <a:lnSpc>
                <a:spcPct val="120000"/>
              </a:lnSpc>
              <a:buClr>
                <a:srgbClr val="535353"/>
              </a:buClr>
              <a:buSzPct val="82000"/>
              <a:buChar char="•"/>
              <a:defRPr sz="2500"/>
            </a:pPr>
            <a:r>
              <a:t>An ordering of categories is useful so that a false classification into a near category is not as bad as a wrong classification into a far (diametrically opposed) category.</a:t>
            </a:r>
          </a:p>
          <a:p>
            <a:pPr>
              <a:lnSpc>
                <a:spcPct val="120000"/>
              </a:lnSpc>
              <a:defRPr sz="2500"/>
            </a:pPr>
            <a:endParaRPr sz="1200"/>
          </a:p>
          <a:p>
            <a:pPr marL="444500" indent="-444500">
              <a:lnSpc>
                <a:spcPct val="150000"/>
              </a:lnSpc>
              <a:buClr>
                <a:srgbClr val="535353"/>
              </a:buClr>
              <a:buSzPct val="80000"/>
              <a:buChar char="๏"/>
            </a:pPr>
            <a:r>
              <a:t>Approach</a:t>
            </a:r>
          </a:p>
          <a:p>
            <a:pPr lvl="1" marL="860286" indent="-339586">
              <a:lnSpc>
                <a:spcPct val="120000"/>
              </a:lnSpc>
              <a:buClr>
                <a:srgbClr val="535353"/>
              </a:buClr>
              <a:buSzPct val="82000"/>
              <a:buChar char="•"/>
              <a:defRPr sz="2500"/>
            </a:pPr>
            <a:r>
              <a:t>Simple count</a:t>
            </a:r>
          </a:p>
          <a:p>
            <a:pPr lvl="1" marL="860286" indent="-339586">
              <a:lnSpc>
                <a:spcPct val="120000"/>
              </a:lnSpc>
              <a:buClr>
                <a:srgbClr val="535353"/>
              </a:buClr>
              <a:buSzPct val="82000"/>
              <a:buChar char="•"/>
              <a:defRPr sz="2500"/>
            </a:pPr>
            <a:r>
              <a:t>Weighted count (by nearness of wrong category) of false classifications divided by total classifications undertaken</a:t>
            </a:r>
          </a:p>
        </p:txBody>
      </p:sp>
      <p:sp>
        <p:nvSpPr>
          <p:cNvPr id="417" name="Section 4: Metrics"/>
          <p:cNvSpPr txBox="1"/>
          <p:nvPr/>
        </p:nvSpPr>
        <p:spPr>
          <a:xfrm>
            <a:off x="771122" y="89831"/>
            <a:ext cx="3073909"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4: Metrics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 name="Sentiment error"/>
          <p:cNvSpPr txBox="1"/>
          <p:nvPr>
            <p:ph type="body" idx="13"/>
          </p:nvPr>
        </p:nvSpPr>
        <p:spPr>
          <a:prstGeom prst="rect">
            <a:avLst/>
          </a:prstGeom>
        </p:spPr>
        <p:txBody>
          <a:bodyPr/>
          <a:lstStyle/>
          <a:p>
            <a:pPr/>
            <a:r>
              <a:t>Sentiment error</a:t>
            </a:r>
          </a:p>
        </p:txBody>
      </p:sp>
      <p:sp>
        <p:nvSpPr>
          <p:cNvPr id="420" name="Logic…"/>
          <p:cNvSpPr txBox="1"/>
          <p:nvPr/>
        </p:nvSpPr>
        <p:spPr>
          <a:xfrm>
            <a:off x="795486" y="1718532"/>
            <a:ext cx="11195681" cy="59294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44500" indent="-444500">
              <a:lnSpc>
                <a:spcPct val="150000"/>
              </a:lnSpc>
              <a:buClr>
                <a:srgbClr val="535353"/>
              </a:buClr>
              <a:buSzPct val="80000"/>
              <a:buChar char="๏"/>
            </a:pPr>
            <a:r>
              <a:t>Logic</a:t>
            </a:r>
          </a:p>
          <a:p>
            <a:pPr lvl="1" marL="860286" indent="-339586">
              <a:lnSpc>
                <a:spcPct val="120000"/>
              </a:lnSpc>
              <a:buClr>
                <a:srgbClr val="535353"/>
              </a:buClr>
              <a:buSzPct val="82000"/>
              <a:buChar char="•"/>
              <a:defRPr sz="2500"/>
            </a:pPr>
            <a:r>
              <a:t>Compute an aggregate measure of sentiment error</a:t>
            </a:r>
          </a:p>
          <a:p>
            <a:pPr lvl="1" marL="860286" indent="-339586">
              <a:lnSpc>
                <a:spcPct val="120000"/>
              </a:lnSpc>
              <a:buClr>
                <a:srgbClr val="535353"/>
              </a:buClr>
              <a:buSzPct val="82000"/>
              <a:buChar char="•"/>
              <a:defRPr sz="2500"/>
            </a:pPr>
            <a:r>
              <a:t>Aggregation is useful because it allows classification errors to cancel out each other</a:t>
            </a:r>
          </a:p>
          <a:p>
            <a:pPr>
              <a:lnSpc>
                <a:spcPct val="120000"/>
              </a:lnSpc>
              <a:defRPr sz="2500"/>
            </a:pPr>
            <a:endParaRPr sz="1200"/>
          </a:p>
          <a:p>
            <a:pPr marL="444500" indent="-444500">
              <a:lnSpc>
                <a:spcPct val="150000"/>
              </a:lnSpc>
              <a:buClr>
                <a:srgbClr val="535353"/>
              </a:buClr>
              <a:buSzPct val="80000"/>
              <a:buChar char="๏"/>
            </a:pPr>
            <a:r>
              <a:t>Approach</a:t>
            </a:r>
          </a:p>
          <a:p>
            <a:pPr lvl="1" marL="860286" indent="-339586">
              <a:lnSpc>
                <a:spcPct val="120000"/>
              </a:lnSpc>
              <a:buClr>
                <a:srgbClr val="535353"/>
              </a:buClr>
              <a:buSzPct val="82000"/>
              <a:buChar char="•"/>
              <a:defRPr sz="2500"/>
            </a:pPr>
            <a:r>
              <a:t>Sentiment error is the percentage difference between the computed aggregate sentiment, and the value we would obtain if there were no classification error</a:t>
            </a:r>
          </a:p>
          <a:p>
            <a:pPr marL="444500" indent="-444500">
              <a:lnSpc>
                <a:spcPct val="150000"/>
              </a:lnSpc>
              <a:buClr>
                <a:srgbClr val="535353"/>
              </a:buClr>
              <a:buSzPct val="80000"/>
              <a:buChar char="๏"/>
            </a:pPr>
            <a:r>
              <a:t>In practice</a:t>
            </a:r>
          </a:p>
          <a:p>
            <a:pPr lvl="1" marL="860286" indent="-339586">
              <a:lnSpc>
                <a:spcPct val="120000"/>
              </a:lnSpc>
              <a:buClr>
                <a:srgbClr val="535353"/>
              </a:buClr>
              <a:buSzPct val="82000"/>
              <a:buChar char="•"/>
              <a:defRPr sz="2500"/>
            </a:pPr>
            <a:r>
              <a:t>Sentiment aggregation gives a better relation between news and stock returns (Leinweber and Sisk [2010] )</a:t>
            </a:r>
          </a:p>
        </p:txBody>
      </p:sp>
      <p:pic>
        <p:nvPicPr>
          <p:cNvPr id="421" name="imageedit_38_8810070842.png" descr="imageedit_38_8810070842.png"/>
          <p:cNvPicPr>
            <a:picLocks noChangeAspect="1"/>
          </p:cNvPicPr>
          <p:nvPr/>
        </p:nvPicPr>
        <p:blipFill>
          <a:blip r:embed="rId2">
            <a:extLst/>
          </a:blip>
          <a:stretch>
            <a:fillRect/>
          </a:stretch>
        </p:blipFill>
        <p:spPr>
          <a:xfrm>
            <a:off x="1493837" y="7511719"/>
            <a:ext cx="9588501" cy="1498601"/>
          </a:xfrm>
          <a:prstGeom prst="rect">
            <a:avLst/>
          </a:prstGeom>
          <a:ln w="12700">
            <a:miter lim="400000"/>
          </a:ln>
        </p:spPr>
      </p:pic>
      <p:sp>
        <p:nvSpPr>
          <p:cNvPr id="422" name="Section 4: Metrics"/>
          <p:cNvSpPr txBox="1"/>
          <p:nvPr/>
        </p:nvSpPr>
        <p:spPr>
          <a:xfrm>
            <a:off x="771122" y="89831"/>
            <a:ext cx="3073909"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4: Metrics</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4" name="Empirics"/>
          <p:cNvSpPr txBox="1"/>
          <p:nvPr>
            <p:ph type="body" idx="13"/>
          </p:nvPr>
        </p:nvSpPr>
        <p:spPr>
          <a:prstGeom prst="rect">
            <a:avLst/>
          </a:prstGeom>
        </p:spPr>
        <p:txBody>
          <a:bodyPr/>
          <a:lstStyle/>
          <a:p>
            <a:pPr/>
            <a:r>
              <a:t>Empirics</a:t>
            </a:r>
          </a:p>
        </p:txBody>
      </p:sp>
      <p:sp>
        <p:nvSpPr>
          <p:cNvPr id="425" name="Predicting Market Movement…"/>
          <p:cNvSpPr txBox="1"/>
          <p:nvPr/>
        </p:nvSpPr>
        <p:spPr>
          <a:xfrm>
            <a:off x="898051" y="1496274"/>
            <a:ext cx="11195681" cy="69145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44500" indent="-444500">
              <a:lnSpc>
                <a:spcPct val="150000"/>
              </a:lnSpc>
              <a:buClr>
                <a:srgbClr val="535353"/>
              </a:buClr>
              <a:buSzPct val="80000"/>
              <a:buChar char="๏"/>
            </a:pPr>
            <a:r>
              <a:t>Predicting Market Movement</a:t>
            </a:r>
          </a:p>
          <a:p>
            <a:pPr lvl="1" marL="860286" indent="-339586">
              <a:lnSpc>
                <a:spcPct val="120000"/>
              </a:lnSpc>
              <a:buClr>
                <a:srgbClr val="535353"/>
              </a:buClr>
              <a:buSzPct val="82000"/>
              <a:buChar char="•"/>
              <a:defRPr sz="2500"/>
            </a:pPr>
            <a:r>
              <a:t>Quality (meaning) and quantity (volume) of text </a:t>
            </a:r>
          </a:p>
          <a:p>
            <a:pPr lvl="1" marL="860286" indent="-339586">
              <a:lnSpc>
                <a:spcPct val="120000"/>
              </a:lnSpc>
              <a:buClr>
                <a:srgbClr val="535353"/>
              </a:buClr>
              <a:buSzPct val="82000"/>
              <a:buChar char="•"/>
              <a:defRPr sz="2500"/>
            </a:pPr>
            <a:r>
              <a:t>Naive Bayes algorithm for classification, implemented in the Rainbow package of Andrew McCallum [1996]</a:t>
            </a:r>
          </a:p>
          <a:p>
            <a:pPr>
              <a:lnSpc>
                <a:spcPct val="120000"/>
              </a:lnSpc>
              <a:defRPr sz="2500"/>
            </a:pPr>
            <a:endParaRPr sz="1200"/>
          </a:p>
          <a:p>
            <a:pPr marL="444500" indent="-444500">
              <a:lnSpc>
                <a:spcPct val="150000"/>
              </a:lnSpc>
              <a:buClr>
                <a:srgbClr val="535353"/>
              </a:buClr>
              <a:buSzPct val="80000"/>
              <a:buChar char="๏"/>
            </a:pPr>
            <a:r>
              <a:t>Predicting risk, volatility, volume</a:t>
            </a:r>
          </a:p>
          <a:p>
            <a:pPr lvl="1" marL="860286" indent="-339586">
              <a:lnSpc>
                <a:spcPct val="120000"/>
              </a:lnSpc>
              <a:buClr>
                <a:srgbClr val="535353"/>
              </a:buClr>
              <a:buSzPct val="82000"/>
              <a:buChar char="•"/>
              <a:defRPr sz="2500"/>
            </a:pPr>
            <a:r>
              <a:t>Message posting volume, Wysocki [1999]</a:t>
            </a:r>
          </a:p>
          <a:p>
            <a:pPr lvl="1" marL="860286" indent="-339586">
              <a:lnSpc>
                <a:spcPct val="120000"/>
              </a:lnSpc>
              <a:buClr>
                <a:srgbClr val="535353"/>
              </a:buClr>
              <a:buSzPct val="82000"/>
              <a:buChar char="•"/>
              <a:defRPr sz="2500"/>
            </a:pPr>
            <a:r>
              <a:t>Significant relationship between message volume and volatility, Das and Chen [2007] </a:t>
            </a:r>
          </a:p>
          <a:p>
            <a:pPr lvl="1" marL="860286" indent="-339586">
              <a:lnSpc>
                <a:spcPct val="120000"/>
              </a:lnSpc>
              <a:buClr>
                <a:srgbClr val="535353"/>
              </a:buClr>
              <a:buSzPct val="82000"/>
              <a:buChar char="•"/>
              <a:defRPr sz="2500"/>
            </a:pPr>
            <a:r>
              <a:t>Message volume and trading volume are related, Lu et al. [2010], Zhang and Skiena [2010]</a:t>
            </a:r>
            <a:endParaRPr sz="1200"/>
          </a:p>
          <a:p>
            <a:pPr lvl="1" marL="860286" indent="-339586">
              <a:lnSpc>
                <a:spcPct val="120000"/>
              </a:lnSpc>
              <a:buClr>
                <a:srgbClr val="535353"/>
              </a:buClr>
              <a:buSzPct val="82000"/>
              <a:buChar char="•"/>
              <a:defRPr sz="2500"/>
            </a:pPr>
            <a:endParaRPr sz="1200"/>
          </a:p>
          <a:p>
            <a:pPr marL="444500" indent="-444500">
              <a:lnSpc>
                <a:spcPct val="150000"/>
              </a:lnSpc>
              <a:buClr>
                <a:srgbClr val="535353"/>
              </a:buClr>
              <a:buSzPct val="80000"/>
              <a:buChar char="๏"/>
            </a:pPr>
            <a:r>
              <a:t>Text Mining Company Reports</a:t>
            </a:r>
          </a:p>
          <a:p>
            <a:pPr lvl="1" marL="860286" indent="-339586">
              <a:lnSpc>
                <a:spcPct val="120000"/>
              </a:lnSpc>
              <a:buClr>
                <a:srgbClr val="535353"/>
              </a:buClr>
              <a:buSzPct val="82000"/>
              <a:buChar char="•"/>
              <a:defRPr sz="2500"/>
            </a:pPr>
            <a:endParaRPr sz="1200"/>
          </a:p>
          <a:p>
            <a:pPr marL="444500" indent="-444500">
              <a:lnSpc>
                <a:spcPct val="150000"/>
              </a:lnSpc>
              <a:buClr>
                <a:srgbClr val="535353"/>
              </a:buClr>
              <a:buSzPct val="80000"/>
              <a:buChar char="๏"/>
            </a:pPr>
            <a:r>
              <a:t>Public Data and Network Modeling</a:t>
            </a:r>
          </a:p>
        </p:txBody>
      </p:sp>
      <p:sp>
        <p:nvSpPr>
          <p:cNvPr id="426" name="Section 5: Applications"/>
          <p:cNvSpPr txBox="1"/>
          <p:nvPr/>
        </p:nvSpPr>
        <p:spPr>
          <a:xfrm>
            <a:off x="771122" y="89831"/>
            <a:ext cx="3875914"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5: Applications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 name="Twitter and News Based Prediction"/>
          <p:cNvSpPr txBox="1"/>
          <p:nvPr>
            <p:ph type="body" idx="13"/>
          </p:nvPr>
        </p:nvSpPr>
        <p:spPr>
          <a:prstGeom prst="rect">
            <a:avLst/>
          </a:prstGeom>
        </p:spPr>
        <p:txBody>
          <a:bodyPr/>
          <a:lstStyle/>
          <a:p>
            <a:pPr/>
            <a:r>
              <a:t>Twitter and News Based Prediction</a:t>
            </a:r>
          </a:p>
        </p:txBody>
      </p:sp>
      <p:sp>
        <p:nvSpPr>
          <p:cNvPr id="429" name="Sentiment construction and prediction…"/>
          <p:cNvSpPr txBox="1"/>
          <p:nvPr/>
        </p:nvSpPr>
        <p:spPr>
          <a:xfrm>
            <a:off x="898051" y="1496274"/>
            <a:ext cx="11195681" cy="66125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44500" indent="-444500">
              <a:lnSpc>
                <a:spcPct val="150000"/>
              </a:lnSpc>
              <a:buClr>
                <a:srgbClr val="535353"/>
              </a:buClr>
              <a:buSzPct val="80000"/>
              <a:buChar char="๏"/>
            </a:pPr>
            <a:r>
              <a:t>Sentiment construction and prediction</a:t>
            </a:r>
          </a:p>
          <a:p>
            <a:pPr lvl="1" marL="860286" indent="-339586">
              <a:lnSpc>
                <a:spcPct val="120000"/>
              </a:lnSpc>
              <a:buClr>
                <a:srgbClr val="535353"/>
              </a:buClr>
              <a:buSzPct val="82000"/>
              <a:buChar char="•"/>
              <a:defRPr sz="2500"/>
            </a:pPr>
            <a:r>
              <a:t>Ease of accessing Twitter talk - API interface provided by Twitter</a:t>
            </a:r>
          </a:p>
          <a:p>
            <a:pPr lvl="1" marL="860286" indent="-339586">
              <a:lnSpc>
                <a:spcPct val="120000"/>
              </a:lnSpc>
              <a:buClr>
                <a:srgbClr val="535353"/>
              </a:buClr>
              <a:buSzPct val="82000"/>
              <a:buChar char="•"/>
              <a:defRPr sz="2500"/>
            </a:pPr>
            <a:r>
              <a:t>These microblog posts exhibit different language usage than standard</a:t>
            </a:r>
          </a:p>
          <a:p>
            <a:pPr lvl="1" marL="860286" indent="-339586">
              <a:lnSpc>
                <a:spcPct val="120000"/>
              </a:lnSpc>
              <a:buClr>
                <a:srgbClr val="535353"/>
              </a:buClr>
              <a:buSzPct val="82000"/>
              <a:buChar char="•"/>
              <a:defRPr sz="2500"/>
            </a:pPr>
            <a:r>
              <a:t>mood scoring might require specific lexicons</a:t>
            </a:r>
          </a:p>
          <a:p>
            <a:pPr>
              <a:lnSpc>
                <a:spcPct val="120000"/>
              </a:lnSpc>
              <a:defRPr sz="2500"/>
            </a:pPr>
            <a:endParaRPr sz="1200"/>
          </a:p>
          <a:p>
            <a:pPr marL="444500" indent="-444500">
              <a:lnSpc>
                <a:spcPct val="150000"/>
              </a:lnSpc>
              <a:buClr>
                <a:srgbClr val="535353"/>
              </a:buClr>
              <a:buSzPct val="80000"/>
              <a:buChar char="๏"/>
            </a:pPr>
            <a:r>
              <a:t>TrendMiner, Pervin et al. [2013]</a:t>
            </a:r>
          </a:p>
          <a:p>
            <a:pPr lvl="1" marL="860286" indent="-339586">
              <a:lnSpc>
                <a:spcPct val="120000"/>
              </a:lnSpc>
              <a:buClr>
                <a:srgbClr val="535353"/>
              </a:buClr>
              <a:buSzPct val="82000"/>
              <a:buChar char="•"/>
              <a:defRPr sz="2500"/>
            </a:pPr>
            <a:r>
              <a:t>Uncover trending topics on Twitter</a:t>
            </a:r>
          </a:p>
          <a:p>
            <a:pPr lvl="1" marL="860286" indent="-339586">
              <a:lnSpc>
                <a:spcPct val="120000"/>
              </a:lnSpc>
              <a:buClr>
                <a:srgbClr val="535353"/>
              </a:buClr>
              <a:buSzPct val="82000"/>
              <a:buChar char="•"/>
              <a:defRPr sz="2500"/>
            </a:pPr>
            <a:r>
              <a:t>Tweets reference news items, aggregate more than just short statements</a:t>
            </a:r>
            <a:endParaRPr sz="1200"/>
          </a:p>
          <a:p>
            <a:pPr lvl="1" marL="860286" indent="-339586">
              <a:lnSpc>
                <a:spcPct val="120000"/>
              </a:lnSpc>
              <a:buClr>
                <a:srgbClr val="535353"/>
              </a:buClr>
              <a:buSzPct val="82000"/>
              <a:buChar char="•"/>
              <a:defRPr sz="2500"/>
            </a:pPr>
            <a:endParaRPr sz="1200"/>
          </a:p>
          <a:p>
            <a:pPr marL="444500" indent="-444500">
              <a:lnSpc>
                <a:spcPct val="150000"/>
              </a:lnSpc>
              <a:buClr>
                <a:srgbClr val="535353"/>
              </a:buClr>
              <a:buSzPct val="80000"/>
              <a:buChar char="๏"/>
            </a:pPr>
            <a:r>
              <a:t>Tweets to the stock market</a:t>
            </a:r>
          </a:p>
          <a:p>
            <a:pPr lvl="1" marL="860286" indent="-339586">
              <a:lnSpc>
                <a:spcPct val="120000"/>
              </a:lnSpc>
              <a:buClr>
                <a:srgbClr val="535353"/>
              </a:buClr>
              <a:buSzPct val="82000"/>
              <a:buChar char="•"/>
              <a:defRPr sz="2500"/>
            </a:pPr>
            <a:r>
              <a:t>Bollen et al. [2010] - the Dow Jones Industrial Average (DJIA)</a:t>
            </a:r>
          </a:p>
          <a:p>
            <a:pPr lvl="1" marL="860286" indent="-339586">
              <a:lnSpc>
                <a:spcPct val="120000"/>
              </a:lnSpc>
              <a:buClr>
                <a:srgbClr val="535353"/>
              </a:buClr>
              <a:buSzPct val="82000"/>
              <a:buChar char="•"/>
              <a:defRPr sz="2500"/>
            </a:pPr>
            <a:r>
              <a:t>Google-Profile of Mood States (GPOMS) - takes a view that sentiment is more multifaceted than just positive and negative - measures mood on six dimensions: {Calm, Alert, Sure, Vital, Kind, Happy} </a:t>
            </a:r>
          </a:p>
        </p:txBody>
      </p:sp>
      <p:sp>
        <p:nvSpPr>
          <p:cNvPr id="430" name="Section 5: Applications"/>
          <p:cNvSpPr txBox="1"/>
          <p:nvPr/>
        </p:nvSpPr>
        <p:spPr>
          <a:xfrm>
            <a:off x="771122" y="89831"/>
            <a:ext cx="3875914"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5: Applications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2" name="Twitter and News Based Prediction"/>
          <p:cNvSpPr txBox="1"/>
          <p:nvPr>
            <p:ph type="body" idx="13"/>
          </p:nvPr>
        </p:nvSpPr>
        <p:spPr>
          <a:prstGeom prst="rect">
            <a:avLst/>
          </a:prstGeom>
        </p:spPr>
        <p:txBody>
          <a:bodyPr/>
          <a:lstStyle/>
          <a:p>
            <a:pPr/>
            <a:r>
              <a:t>Twitter and News Based Prediction</a:t>
            </a:r>
          </a:p>
        </p:txBody>
      </p:sp>
      <p:sp>
        <p:nvSpPr>
          <p:cNvPr id="433" name="Zhang &amp; Skena [2010]…"/>
          <p:cNvSpPr txBox="1"/>
          <p:nvPr/>
        </p:nvSpPr>
        <p:spPr>
          <a:xfrm>
            <a:off x="904560" y="1496274"/>
            <a:ext cx="11195680" cy="75681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44500" indent="-444500">
              <a:lnSpc>
                <a:spcPct val="150000"/>
              </a:lnSpc>
              <a:buClr>
                <a:srgbClr val="535353"/>
              </a:buClr>
              <a:buSzPct val="80000"/>
              <a:buChar char="๏"/>
            </a:pPr>
            <a:r>
              <a:t>Zhang &amp; Skena [2010] </a:t>
            </a:r>
          </a:p>
          <a:p>
            <a:pPr lvl="1" marL="860286" indent="-339586">
              <a:lnSpc>
                <a:spcPct val="120000"/>
              </a:lnSpc>
              <a:buClr>
                <a:srgbClr val="535353"/>
              </a:buClr>
              <a:buSzPct val="82000"/>
              <a:buChar char="•"/>
              <a:defRPr sz="2500"/>
            </a:pPr>
            <a:r>
              <a:t>They use Twitter feeds, over 500 nationwide newspapers, RSS feeds from blogs and LiveJournal blogs to compute two metrics</a:t>
            </a:r>
          </a:p>
          <a:p>
            <a:pPr lvl="1" marL="860286" indent="-339586">
              <a:lnSpc>
                <a:spcPct val="120000"/>
              </a:lnSpc>
              <a:buClr>
                <a:srgbClr val="535353"/>
              </a:buClr>
              <a:buSzPct val="82000"/>
              <a:buChar char="•"/>
              <a:defRPr sz="2500"/>
            </a:pPr>
          </a:p>
          <a:p>
            <a:pPr>
              <a:lnSpc>
                <a:spcPct val="120000"/>
              </a:lnSpc>
              <a:defRPr sz="2500"/>
            </a:pPr>
          </a:p>
          <a:p>
            <a:pPr>
              <a:lnSpc>
                <a:spcPct val="120000"/>
              </a:lnSpc>
              <a:defRPr sz="2500"/>
            </a:pPr>
          </a:p>
          <a:p>
            <a:pPr>
              <a:lnSpc>
                <a:spcPct val="120000"/>
              </a:lnSpc>
              <a:defRPr sz="2500"/>
            </a:pPr>
          </a:p>
          <a:p>
            <a:pPr>
              <a:lnSpc>
                <a:spcPct val="120000"/>
              </a:lnSpc>
              <a:defRPr sz="2500"/>
            </a:pPr>
            <a:endParaRPr sz="1200"/>
          </a:p>
          <a:p>
            <a:pPr marL="444500" indent="-444500">
              <a:lnSpc>
                <a:spcPct val="150000"/>
              </a:lnSpc>
              <a:buClr>
                <a:srgbClr val="535353"/>
              </a:buClr>
              <a:buSzPct val="80000"/>
              <a:buChar char="๏"/>
            </a:pPr>
            <a:r>
              <a:t>Logunov [2011] - Naive Emoticon Classification </a:t>
            </a:r>
          </a:p>
          <a:p>
            <a:pPr lvl="1" marL="860286" indent="-339586">
              <a:lnSpc>
                <a:spcPct val="120000"/>
              </a:lnSpc>
              <a:buClr>
                <a:srgbClr val="535353"/>
              </a:buClr>
              <a:buSzPct val="82000"/>
              <a:buChar char="•"/>
              <a:defRPr sz="2500"/>
            </a:pPr>
            <a:r>
              <a:t>Encode sentiment</a:t>
            </a:r>
          </a:p>
          <a:p>
            <a:pPr lvl="1" marL="860286" indent="-339586">
              <a:lnSpc>
                <a:spcPct val="120000"/>
              </a:lnSpc>
              <a:buClr>
                <a:srgbClr val="535353"/>
              </a:buClr>
              <a:buSzPct val="82000"/>
              <a:buChar char="•"/>
              <a:defRPr sz="2500"/>
            </a:pPr>
            <a:r>
              <a:t>Four types of emoticons are considered: Happy (H), Sad (S), Joy (J), and Cry (C)</a:t>
            </a:r>
            <a:endParaRPr sz="1200"/>
          </a:p>
          <a:p>
            <a:pPr>
              <a:lnSpc>
                <a:spcPct val="120000"/>
              </a:lnSpc>
              <a:defRPr sz="2500"/>
            </a:pPr>
            <a:endParaRPr sz="1200"/>
          </a:p>
          <a:p>
            <a:pPr>
              <a:lnSpc>
                <a:spcPct val="120000"/>
              </a:lnSpc>
              <a:defRPr sz="2500"/>
            </a:pPr>
            <a:endParaRPr sz="1200"/>
          </a:p>
          <a:p>
            <a:pPr>
              <a:lnSpc>
                <a:spcPct val="120000"/>
              </a:lnSpc>
              <a:defRPr sz="2500"/>
            </a:pPr>
            <a:endParaRPr sz="1200"/>
          </a:p>
          <a:p>
            <a:pPr>
              <a:lnSpc>
                <a:spcPct val="120000"/>
              </a:lnSpc>
              <a:defRPr sz="2500"/>
            </a:pPr>
            <a:endParaRPr sz="1200"/>
          </a:p>
          <a:p>
            <a:pPr>
              <a:lnSpc>
                <a:spcPct val="120000"/>
              </a:lnSpc>
              <a:defRPr sz="2500"/>
            </a:pPr>
            <a:endParaRPr sz="1200"/>
          </a:p>
          <a:p>
            <a:pPr>
              <a:lnSpc>
                <a:spcPct val="120000"/>
              </a:lnSpc>
              <a:defRPr sz="2500"/>
            </a:pPr>
            <a:endParaRPr sz="1200"/>
          </a:p>
          <a:p>
            <a:pPr>
              <a:lnSpc>
                <a:spcPct val="120000"/>
              </a:lnSpc>
              <a:defRPr sz="2500"/>
            </a:pPr>
            <a:endParaRPr sz="1200"/>
          </a:p>
        </p:txBody>
      </p:sp>
      <p:sp>
        <p:nvSpPr>
          <p:cNvPr id="434" name="Section 5: Applications"/>
          <p:cNvSpPr txBox="1"/>
          <p:nvPr/>
        </p:nvSpPr>
        <p:spPr>
          <a:xfrm>
            <a:off x="771122" y="89831"/>
            <a:ext cx="3875914"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5: Applications</a:t>
            </a:r>
          </a:p>
        </p:txBody>
      </p:sp>
      <p:pic>
        <p:nvPicPr>
          <p:cNvPr id="435" name="polarity.png" descr="polarity.png"/>
          <p:cNvPicPr>
            <a:picLocks noChangeAspect="1"/>
          </p:cNvPicPr>
          <p:nvPr/>
        </p:nvPicPr>
        <p:blipFill>
          <a:blip r:embed="rId2">
            <a:extLst/>
          </a:blip>
          <a:srcRect l="0" t="0" r="0" b="0"/>
          <a:stretch>
            <a:fillRect/>
          </a:stretch>
        </p:blipFill>
        <p:spPr>
          <a:xfrm>
            <a:off x="2842815" y="3004867"/>
            <a:ext cx="7930555" cy="2206764"/>
          </a:xfrm>
          <a:prstGeom prst="rect">
            <a:avLst/>
          </a:prstGeom>
          <a:ln w="12700">
            <a:miter lim="400000"/>
          </a:ln>
        </p:spPr>
      </p:pic>
      <p:pic>
        <p:nvPicPr>
          <p:cNvPr id="436" name="imageedit_3_3185288965.gif" descr="imageedit_3_3185288965.gif"/>
          <p:cNvPicPr>
            <a:picLocks noChangeAspect="1"/>
          </p:cNvPicPr>
          <p:nvPr/>
        </p:nvPicPr>
        <p:blipFill>
          <a:blip r:embed="rId3">
            <a:extLst/>
          </a:blip>
          <a:stretch>
            <a:fillRect/>
          </a:stretch>
        </p:blipFill>
        <p:spPr>
          <a:xfrm>
            <a:off x="2807493" y="7119871"/>
            <a:ext cx="8001001" cy="1397001"/>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 name="Twitter and News Based Prediction"/>
          <p:cNvSpPr txBox="1"/>
          <p:nvPr>
            <p:ph type="body" idx="13"/>
          </p:nvPr>
        </p:nvSpPr>
        <p:spPr>
          <a:prstGeom prst="rect">
            <a:avLst/>
          </a:prstGeom>
        </p:spPr>
        <p:txBody>
          <a:bodyPr/>
          <a:lstStyle/>
          <a:p>
            <a:pPr/>
            <a:r>
              <a:t>Twitter and News Based Prediction</a:t>
            </a:r>
          </a:p>
        </p:txBody>
      </p:sp>
      <p:sp>
        <p:nvSpPr>
          <p:cNvPr id="439" name="Sprenger &amp; Welpe [2010] - a bullishness index…"/>
          <p:cNvSpPr txBox="1"/>
          <p:nvPr/>
        </p:nvSpPr>
        <p:spPr>
          <a:xfrm>
            <a:off x="898051" y="1496274"/>
            <a:ext cx="11195681" cy="7523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44500" indent="-444500">
              <a:lnSpc>
                <a:spcPct val="150000"/>
              </a:lnSpc>
              <a:buClr>
                <a:srgbClr val="535353"/>
              </a:buClr>
              <a:buSzPct val="80000"/>
              <a:buChar char="๏"/>
            </a:pPr>
            <a:r>
              <a:t>Sprenger &amp; Welpe [2010] - a bullishness index</a:t>
            </a:r>
          </a:p>
          <a:p>
            <a:pPr lvl="1" marL="860286" indent="-339586">
              <a:lnSpc>
                <a:spcPct val="120000"/>
              </a:lnSpc>
              <a:buClr>
                <a:srgbClr val="535353"/>
              </a:buClr>
              <a:buSzPct val="82000"/>
              <a:buChar char="•"/>
              <a:defRPr sz="2500"/>
            </a:pPr>
            <a:r>
              <a:t>Tweets are associated to contemporaneous abnormal stock returns</a:t>
            </a:r>
          </a:p>
          <a:p>
            <a:pPr lvl="1" marL="860286" indent="-339586">
              <a:lnSpc>
                <a:spcPct val="120000"/>
              </a:lnSpc>
              <a:buClr>
                <a:srgbClr val="535353"/>
              </a:buClr>
              <a:buSzPct val="82000"/>
              <a:buChar char="•"/>
              <a:defRPr sz="2500"/>
            </a:pPr>
            <a:r>
              <a:t>Message volume is not related to abnormal returns</a:t>
            </a:r>
          </a:p>
          <a:p>
            <a:pPr lvl="1" marL="860286" indent="-339586">
              <a:lnSpc>
                <a:spcPct val="120000"/>
              </a:lnSpc>
              <a:buClr>
                <a:srgbClr val="535353"/>
              </a:buClr>
              <a:buSzPct val="82000"/>
              <a:buChar char="•"/>
              <a:defRPr sz="2500"/>
            </a:pPr>
            <a:r>
              <a:t>The bullishness index is defined as in Antweiler &amp; Frank [2004]</a:t>
            </a:r>
          </a:p>
          <a:p>
            <a:pPr>
              <a:lnSpc>
                <a:spcPct val="120000"/>
              </a:lnSpc>
              <a:defRPr sz="2500"/>
            </a:pPr>
          </a:p>
          <a:p>
            <a:pPr>
              <a:lnSpc>
                <a:spcPct val="120000"/>
              </a:lnSpc>
              <a:defRPr sz="2500"/>
            </a:pPr>
          </a:p>
          <a:p>
            <a:pPr>
              <a:lnSpc>
                <a:spcPct val="120000"/>
              </a:lnSpc>
              <a:defRPr sz="2500"/>
            </a:pPr>
            <a:endParaRPr sz="1200"/>
          </a:p>
          <a:p>
            <a:pPr marL="444500" indent="-444500">
              <a:lnSpc>
                <a:spcPct val="150000"/>
              </a:lnSpc>
              <a:buClr>
                <a:srgbClr val="535353"/>
              </a:buClr>
              <a:buSzPct val="80000"/>
              <a:buChar char="๏"/>
            </a:pPr>
            <a:r>
              <a:t>Rao &amp; Srivastava [2012]</a:t>
            </a:r>
          </a:p>
          <a:p>
            <a:pPr lvl="1" marL="860286" indent="-339586">
              <a:lnSpc>
                <a:spcPct val="120000"/>
              </a:lnSpc>
              <a:buClr>
                <a:srgbClr val="535353"/>
              </a:buClr>
              <a:buSzPct val="82000"/>
              <a:buChar char="•"/>
              <a:defRPr sz="2500"/>
            </a:pPr>
            <a:r>
              <a:t>They analyse more than 4 million tweets for the DJIA, NASDAQ-100 and 11 other big cap technology stocks</a:t>
            </a:r>
          </a:p>
          <a:p>
            <a:pPr lvl="1" marL="860286" indent="-339586">
              <a:lnSpc>
                <a:spcPct val="120000"/>
              </a:lnSpc>
              <a:buClr>
                <a:srgbClr val="535353"/>
              </a:buClr>
              <a:buSzPct val="82000"/>
              <a:buChar char="•"/>
              <a:defRPr sz="2500"/>
            </a:pPr>
            <a:r>
              <a:t>Twitter sentiment and returns have an 88% correlation</a:t>
            </a:r>
            <a:endParaRPr sz="1200"/>
          </a:p>
          <a:p>
            <a:pPr lvl="1" marL="860286" indent="-339586">
              <a:lnSpc>
                <a:spcPct val="120000"/>
              </a:lnSpc>
              <a:buClr>
                <a:srgbClr val="535353"/>
              </a:buClr>
              <a:buSzPct val="82000"/>
              <a:buChar char="•"/>
              <a:defRPr sz="2500"/>
            </a:pPr>
            <a:endParaRPr sz="1200"/>
          </a:p>
          <a:p>
            <a:pPr marL="444500" indent="-444500">
              <a:lnSpc>
                <a:spcPct val="150000"/>
              </a:lnSpc>
              <a:buClr>
                <a:srgbClr val="535353"/>
              </a:buClr>
              <a:buSzPct val="80000"/>
              <a:buChar char="๏"/>
            </a:pPr>
            <a:r>
              <a:t>Bar-Haim et al. [2010]</a:t>
            </a:r>
          </a:p>
          <a:p>
            <a:pPr lvl="1" marL="860286" indent="-339586">
              <a:lnSpc>
                <a:spcPct val="120000"/>
              </a:lnSpc>
              <a:buClr>
                <a:srgbClr val="535353"/>
              </a:buClr>
              <a:buSzPct val="82000"/>
              <a:buChar char="•"/>
              <a:defRPr sz="2500"/>
            </a:pPr>
            <a:r>
              <a:t>Build an algorithm to identify expert investors whose tweets are weighted more highly</a:t>
            </a:r>
          </a:p>
          <a:p>
            <a:pPr lvl="1" marL="860286" indent="-339586">
              <a:lnSpc>
                <a:spcPct val="120000"/>
              </a:lnSpc>
              <a:buClr>
                <a:srgbClr val="535353"/>
              </a:buClr>
              <a:buSzPct val="82000"/>
              <a:buChar char="•"/>
              <a:defRPr sz="2500"/>
            </a:pPr>
            <a:r>
              <a:t>Divide tweets into questions, noise or obscure item, facts and opinions</a:t>
            </a:r>
          </a:p>
        </p:txBody>
      </p:sp>
      <p:sp>
        <p:nvSpPr>
          <p:cNvPr id="440" name="Section 5: Applications"/>
          <p:cNvSpPr txBox="1"/>
          <p:nvPr/>
        </p:nvSpPr>
        <p:spPr>
          <a:xfrm>
            <a:off x="771122" y="89831"/>
            <a:ext cx="3875914"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5: Applications</a:t>
            </a:r>
          </a:p>
        </p:txBody>
      </p:sp>
      <p:pic>
        <p:nvPicPr>
          <p:cNvPr id="441" name="imageedit_5_9202012222.png" descr="imageedit_5_9202012222.png"/>
          <p:cNvPicPr>
            <a:picLocks noChangeAspect="1"/>
          </p:cNvPicPr>
          <p:nvPr/>
        </p:nvPicPr>
        <p:blipFill>
          <a:blip r:embed="rId2">
            <a:extLst/>
          </a:blip>
          <a:srcRect l="0" t="9108" r="1772" b="0"/>
          <a:stretch>
            <a:fillRect/>
          </a:stretch>
        </p:blipFill>
        <p:spPr>
          <a:xfrm>
            <a:off x="2610379" y="3617506"/>
            <a:ext cx="5140590" cy="1059032"/>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3" name="Public Data &amp; Network Modeling"/>
          <p:cNvSpPr txBox="1"/>
          <p:nvPr>
            <p:ph type="body" idx="13"/>
          </p:nvPr>
        </p:nvSpPr>
        <p:spPr>
          <a:prstGeom prst="rect">
            <a:avLst/>
          </a:prstGeom>
        </p:spPr>
        <p:txBody>
          <a:bodyPr/>
          <a:lstStyle/>
          <a:p>
            <a:pPr/>
            <a:r>
              <a:t>Public Data &amp; Network Modeling</a:t>
            </a:r>
          </a:p>
        </p:txBody>
      </p:sp>
      <p:sp>
        <p:nvSpPr>
          <p:cNvPr id="444" name="Section 5: Applications"/>
          <p:cNvSpPr txBox="1"/>
          <p:nvPr/>
        </p:nvSpPr>
        <p:spPr>
          <a:xfrm>
            <a:off x="771122" y="89831"/>
            <a:ext cx="3875914"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5: Applications</a:t>
            </a:r>
          </a:p>
        </p:txBody>
      </p:sp>
      <p:pic>
        <p:nvPicPr>
          <p:cNvPr id="445" name="imageedit_1_3488602329.jpg" descr="imageedit_1_3488602329.jpg"/>
          <p:cNvPicPr>
            <a:picLocks noChangeAspect="1"/>
          </p:cNvPicPr>
          <p:nvPr/>
        </p:nvPicPr>
        <p:blipFill>
          <a:blip r:embed="rId2">
            <a:extLst/>
          </a:blip>
          <a:stretch>
            <a:fillRect/>
          </a:stretch>
        </p:blipFill>
        <p:spPr>
          <a:xfrm>
            <a:off x="849246" y="987557"/>
            <a:ext cx="10564018" cy="6438505"/>
          </a:xfrm>
          <a:prstGeom prst="rect">
            <a:avLst/>
          </a:prstGeom>
          <a:ln w="12700">
            <a:miter lim="400000"/>
          </a:ln>
        </p:spPr>
      </p:pic>
      <p:sp>
        <p:nvSpPr>
          <p:cNvPr id="446" name="Figure 5.1: The data map in the IBM Midas system for the…"/>
          <p:cNvSpPr txBox="1"/>
          <p:nvPr/>
        </p:nvSpPr>
        <p:spPr>
          <a:xfrm>
            <a:off x="1524380" y="7657641"/>
            <a:ext cx="9004301" cy="9548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lgn="ctr">
              <a:defRPr sz="2800"/>
            </a:pPr>
            <a:r>
              <a:t>Figure 5.1: The data map in the IBM Midas system for the</a:t>
            </a:r>
          </a:p>
          <a:p>
            <a:pPr algn="ctr">
              <a:defRPr sz="2800"/>
            </a:pPr>
            <a:r>
              <a:t> entities being populated with data from corporate filings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 name="SDA Smart Data Analytics - WISE, Xiamen, China"/>
          <p:cNvSpPr txBox="1"/>
          <p:nvPr>
            <p:ph type="body" idx="13"/>
          </p:nvPr>
        </p:nvSpPr>
        <p:spPr>
          <a:xfrm>
            <a:off x="768508" y="690715"/>
            <a:ext cx="11467783" cy="609855"/>
          </a:xfrm>
          <a:prstGeom prst="rect">
            <a:avLst/>
          </a:prstGeom>
        </p:spPr>
        <p:txBody>
          <a:bodyPr/>
          <a:lstStyle/>
          <a:p>
            <a:pPr/>
            <a:r>
              <a:t>SDA Smart Data Analytics - WISE, Xiamen, China</a:t>
            </a:r>
          </a:p>
        </p:txBody>
      </p:sp>
      <p:sp>
        <p:nvSpPr>
          <p:cNvPr id="96" name="20171013 Xiamen 1021 C YH Chen, WK Härdle…"/>
          <p:cNvSpPr txBox="1"/>
          <p:nvPr/>
        </p:nvSpPr>
        <p:spPr>
          <a:xfrm>
            <a:off x="874575" y="1644115"/>
            <a:ext cx="10474290" cy="64706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457200">
              <a:lnSpc>
                <a:spcPct val="125000"/>
              </a:lnSpc>
              <a:defRPr sz="2500">
                <a:solidFill>
                  <a:srgbClr val="000000"/>
                </a:solidFill>
                <a:latin typeface="Avenir Roman"/>
                <a:ea typeface="Avenir Roman"/>
                <a:cs typeface="Avenir Roman"/>
                <a:sym typeface="Avenir Roman"/>
              </a:defRPr>
            </a:pPr>
            <a:r>
              <a:t>20171013 Xiamen 1021 C YH Chen, WK Härdle</a:t>
            </a:r>
          </a:p>
          <a:p>
            <a:pPr marL="424069" indent="-424069" defTabSz="457200">
              <a:lnSpc>
                <a:spcPct val="125000"/>
              </a:lnSpc>
              <a:buSzPct val="100000"/>
              <a:buAutoNum type="arabicPeriod" startAt="1"/>
              <a:defRPr sz="2500">
                <a:solidFill>
                  <a:srgbClr val="000000"/>
                </a:solidFill>
                <a:latin typeface="Avenir Roman"/>
                <a:ea typeface="Avenir Roman"/>
                <a:cs typeface="Avenir Roman"/>
                <a:sym typeface="Avenir Roman"/>
              </a:defRPr>
            </a:pPr>
            <a:r>
              <a:t> a crash course in R from BCS (WKH) </a:t>
            </a:r>
          </a:p>
          <a:p>
            <a:pPr marL="424069" indent="-424069" defTabSz="457200">
              <a:lnSpc>
                <a:spcPct val="125000"/>
              </a:lnSpc>
              <a:buSzPct val="100000"/>
              <a:buAutoNum type="arabicPeriod" startAt="1"/>
              <a:defRPr sz="2500">
                <a:solidFill>
                  <a:srgbClr val="000000"/>
                </a:solidFill>
                <a:latin typeface="Avenir Roman"/>
                <a:ea typeface="Avenir Roman"/>
                <a:cs typeface="Avenir Roman"/>
                <a:sym typeface="Avenir Roman"/>
              </a:defRPr>
            </a:pPr>
            <a:r>
              <a:t> Quantlet introduction (WKH)</a:t>
            </a:r>
          </a:p>
          <a:p>
            <a:pPr marL="424069" indent="-424069" defTabSz="457200">
              <a:lnSpc>
                <a:spcPct val="125000"/>
              </a:lnSpc>
              <a:buSzPct val="100000"/>
              <a:buAutoNum type="arabicPeriod" startAt="1"/>
              <a:defRPr sz="2500">
                <a:solidFill>
                  <a:srgbClr val="000000"/>
                </a:solidFill>
                <a:latin typeface="Avenir Roman"/>
                <a:ea typeface="Avenir Roman"/>
                <a:cs typeface="Avenir Roman"/>
                <a:sym typeface="Avenir Roman"/>
              </a:defRPr>
            </a:pPr>
            <a:r>
              <a:t> CRIX a CRypto currency IndeX (WKH)</a:t>
            </a:r>
          </a:p>
          <a:p>
            <a:pPr marL="424069" indent="-424069" defTabSz="457200">
              <a:lnSpc>
                <a:spcPct val="125000"/>
              </a:lnSpc>
              <a:buSzPct val="100000"/>
              <a:buAutoNum type="arabicPeriod" startAt="1"/>
              <a:defRPr sz="2500">
                <a:solidFill>
                  <a:srgbClr val="000000"/>
                </a:solidFill>
                <a:latin typeface="Avenir Roman"/>
                <a:ea typeface="Avenir Roman"/>
                <a:cs typeface="Avenir Roman"/>
                <a:sym typeface="Avenir Roman"/>
              </a:defRPr>
            </a:pPr>
            <a:r>
              <a:t> Econometrics of CRIX (CC)</a:t>
            </a:r>
          </a:p>
          <a:p>
            <a:pPr marL="424069" indent="-424069" defTabSz="457200">
              <a:lnSpc>
                <a:spcPct val="125000"/>
              </a:lnSpc>
              <a:buSzPct val="100000"/>
              <a:buAutoNum type="arabicPeriod" startAt="1"/>
              <a:defRPr sz="2500">
                <a:solidFill>
                  <a:srgbClr val="000000"/>
                </a:solidFill>
                <a:latin typeface="Avenir Roman"/>
                <a:ea typeface="Avenir Roman"/>
                <a:cs typeface="Avenir Roman"/>
                <a:sym typeface="Avenir Roman"/>
              </a:defRPr>
            </a:pPr>
            <a:r>
              <a:t> SDA Text Scraping + Classification (CC)</a:t>
            </a:r>
          </a:p>
          <a:p>
            <a:pPr marL="424069" indent="-424069" defTabSz="457200">
              <a:lnSpc>
                <a:spcPct val="125000"/>
              </a:lnSpc>
              <a:buSzPct val="100000"/>
              <a:buAutoNum type="arabicPeriod" startAt="1"/>
              <a:defRPr sz="2500">
                <a:solidFill>
                  <a:srgbClr val="000000"/>
                </a:solidFill>
                <a:latin typeface="Avenir Roman"/>
                <a:ea typeface="Avenir Roman"/>
                <a:cs typeface="Avenir Roman"/>
                <a:sym typeface="Avenir Roman"/>
              </a:defRPr>
            </a:pPr>
            <a:r>
              <a:t> SDA SVM (WKH)</a:t>
            </a:r>
          </a:p>
          <a:p>
            <a:pPr marL="424069" indent="-424069" defTabSz="457200">
              <a:lnSpc>
                <a:spcPct val="125000"/>
              </a:lnSpc>
              <a:buSzPct val="100000"/>
              <a:buAutoNum type="arabicPeriod" startAt="1"/>
              <a:defRPr sz="2500">
                <a:solidFill>
                  <a:srgbClr val="000000"/>
                </a:solidFill>
                <a:latin typeface="Avenir Roman"/>
                <a:ea typeface="Avenir Roman"/>
                <a:cs typeface="Avenir Roman"/>
                <a:sym typeface="Avenir Roman"/>
              </a:defRPr>
            </a:pPr>
            <a:r>
              <a:t> Distillation of news flows + sector specific sentiments (CC)</a:t>
            </a:r>
          </a:p>
          <a:p>
            <a:pPr marL="424069" indent="-424069" defTabSz="457200">
              <a:lnSpc>
                <a:spcPct val="125000"/>
              </a:lnSpc>
              <a:buSzPct val="100000"/>
              <a:buAutoNum type="arabicPeriod" startAt="1"/>
              <a:defRPr sz="2500">
                <a:solidFill>
                  <a:srgbClr val="000000"/>
                </a:solidFill>
                <a:latin typeface="Avenir Roman"/>
                <a:ea typeface="Avenir Roman"/>
                <a:cs typeface="Avenir Roman"/>
                <a:sym typeface="Avenir Roman"/>
              </a:defRPr>
            </a:pPr>
            <a:r>
              <a:t> SDA Dynamic Topic Modelling (WKH)</a:t>
            </a:r>
          </a:p>
          <a:p>
            <a:pPr marL="424069" indent="-424069" defTabSz="457200">
              <a:lnSpc>
                <a:spcPct val="125000"/>
              </a:lnSpc>
              <a:buSzPct val="100000"/>
              <a:buAutoNum type="arabicPeriod" startAt="1"/>
              <a:defRPr sz="2500">
                <a:solidFill>
                  <a:srgbClr val="000000"/>
                </a:solidFill>
                <a:latin typeface="Avenir Roman"/>
                <a:ea typeface="Avenir Roman"/>
                <a:cs typeface="Avenir Roman"/>
                <a:sym typeface="Avenir Roman"/>
              </a:defRPr>
            </a:pPr>
            <a:r>
              <a:t> SDA applications (WKH+CC)</a:t>
            </a:r>
          </a:p>
          <a:p>
            <a:pPr marL="424069" indent="-424069" defTabSz="457200">
              <a:lnSpc>
                <a:spcPct val="125000"/>
              </a:lnSpc>
              <a:buSzPct val="100000"/>
              <a:buAutoNum type="arabicPeriod" startAt="1"/>
              <a:defRPr sz="2500">
                <a:solidFill>
                  <a:srgbClr val="000000"/>
                </a:solidFill>
                <a:latin typeface="Avenir Roman"/>
                <a:ea typeface="Avenir Roman"/>
                <a:cs typeface="Avenir Roman"/>
                <a:sym typeface="Avenir Roman"/>
              </a:defRPr>
            </a:pPr>
            <a:r>
              <a:t> TEDAS TED ASset allocation (WKH)</a:t>
            </a:r>
          </a:p>
          <a:p>
            <a:pPr marL="424069" indent="-424069" defTabSz="457200">
              <a:lnSpc>
                <a:spcPct val="125000"/>
              </a:lnSpc>
              <a:buSzPct val="100000"/>
              <a:buAutoNum type="arabicPeriod" startAt="1"/>
              <a:defRPr sz="2500">
                <a:solidFill>
                  <a:srgbClr val="000000"/>
                </a:solidFill>
                <a:latin typeface="Avenir Roman"/>
                <a:ea typeface="Avenir Roman"/>
                <a:cs typeface="Avenir Roman"/>
                <a:sym typeface="Avenir Roman"/>
              </a:defRPr>
            </a:pPr>
            <a:r>
              <a:t> Tail Event driven Network Auto Regression (WKH)</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8" name="Public Data &amp; Network Modeling"/>
          <p:cNvSpPr txBox="1"/>
          <p:nvPr>
            <p:ph type="body" idx="13"/>
          </p:nvPr>
        </p:nvSpPr>
        <p:spPr>
          <a:prstGeom prst="rect">
            <a:avLst/>
          </a:prstGeom>
        </p:spPr>
        <p:txBody>
          <a:bodyPr/>
          <a:lstStyle/>
          <a:p>
            <a:pPr/>
            <a:r>
              <a:t>Public Data &amp; Network Modeling</a:t>
            </a:r>
          </a:p>
        </p:txBody>
      </p:sp>
      <p:sp>
        <p:nvSpPr>
          <p:cNvPr id="449" name="Section 5: Applications"/>
          <p:cNvSpPr txBox="1"/>
          <p:nvPr/>
        </p:nvSpPr>
        <p:spPr>
          <a:xfrm>
            <a:off x="771122" y="89831"/>
            <a:ext cx="3875914"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5: Applications</a:t>
            </a:r>
          </a:p>
        </p:txBody>
      </p:sp>
      <p:pic>
        <p:nvPicPr>
          <p:cNvPr id="450" name="imageedit_4_2352465916.png" descr="imageedit_4_2352465916.png"/>
          <p:cNvPicPr>
            <a:picLocks noChangeAspect="1"/>
          </p:cNvPicPr>
          <p:nvPr/>
        </p:nvPicPr>
        <p:blipFill>
          <a:blip r:embed="rId2">
            <a:extLst/>
          </a:blip>
          <a:srcRect l="7904" t="7800" r="0" b="2752"/>
          <a:stretch>
            <a:fillRect/>
          </a:stretch>
        </p:blipFill>
        <p:spPr>
          <a:xfrm>
            <a:off x="2145836" y="1849966"/>
            <a:ext cx="6959205" cy="5077818"/>
          </a:xfrm>
          <a:prstGeom prst="rect">
            <a:avLst/>
          </a:prstGeom>
          <a:ln w="12700">
            <a:miter lim="400000"/>
          </a:ln>
        </p:spPr>
      </p:pic>
      <p:sp>
        <p:nvSpPr>
          <p:cNvPr id="451" name="Figure 5.2: The 2005 loan network in the IBM Midas system…"/>
          <p:cNvSpPr txBox="1"/>
          <p:nvPr/>
        </p:nvSpPr>
        <p:spPr>
          <a:xfrm>
            <a:off x="1108506" y="7225841"/>
            <a:ext cx="9836050" cy="9548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lgn="ctr">
              <a:defRPr sz="2800"/>
            </a:pPr>
            <a:r>
              <a:t>Figure 5.2: The 2005 loan network in the IBM Midas system </a:t>
            </a:r>
          </a:p>
          <a:p>
            <a:pPr algn="ctr">
              <a:defRPr sz="2800"/>
            </a:pPr>
            <a:r>
              <a:t>for the entities being populated with data from corporate fillings.</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Public Data &amp; Network Modeling"/>
          <p:cNvSpPr txBox="1"/>
          <p:nvPr>
            <p:ph type="body" idx="13"/>
          </p:nvPr>
        </p:nvSpPr>
        <p:spPr>
          <a:prstGeom prst="rect">
            <a:avLst/>
          </a:prstGeom>
        </p:spPr>
        <p:txBody>
          <a:bodyPr/>
          <a:lstStyle/>
          <a:p>
            <a:pPr/>
            <a:r>
              <a:t>Public Data &amp; Network Modeling</a:t>
            </a:r>
          </a:p>
        </p:txBody>
      </p:sp>
      <p:sp>
        <p:nvSpPr>
          <p:cNvPr id="454" name="Section 5: Applications"/>
          <p:cNvSpPr txBox="1"/>
          <p:nvPr/>
        </p:nvSpPr>
        <p:spPr>
          <a:xfrm>
            <a:off x="771122" y="89831"/>
            <a:ext cx="3875914"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5: Applications</a:t>
            </a:r>
          </a:p>
        </p:txBody>
      </p:sp>
      <p:sp>
        <p:nvSpPr>
          <p:cNvPr id="455" name="Figure 5.2: The 2006 to 2009 loan networks in the IBM Midas system…"/>
          <p:cNvSpPr txBox="1"/>
          <p:nvPr/>
        </p:nvSpPr>
        <p:spPr>
          <a:xfrm>
            <a:off x="585241" y="7225841"/>
            <a:ext cx="10882580" cy="9548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lgn="ctr">
              <a:defRPr sz="2800"/>
            </a:pPr>
            <a:r>
              <a:t>Figure 5.2: The 2006 to 2009 loan networks in the IBM Midas system </a:t>
            </a:r>
          </a:p>
          <a:p>
            <a:pPr algn="ctr">
              <a:defRPr sz="2800"/>
            </a:pPr>
            <a:r>
              <a:t>for the entities being populated with data from corporate fillings.</a:t>
            </a:r>
          </a:p>
        </p:txBody>
      </p:sp>
      <p:pic>
        <p:nvPicPr>
          <p:cNvPr id="456" name="imageedit_7_6673168785.png" descr="imageedit_7_6673168785.png"/>
          <p:cNvPicPr>
            <a:picLocks noChangeAspect="1"/>
          </p:cNvPicPr>
          <p:nvPr/>
        </p:nvPicPr>
        <p:blipFill>
          <a:blip r:embed="rId2">
            <a:extLst/>
          </a:blip>
          <a:stretch>
            <a:fillRect/>
          </a:stretch>
        </p:blipFill>
        <p:spPr>
          <a:xfrm>
            <a:off x="2080815" y="1417835"/>
            <a:ext cx="7962901" cy="5664201"/>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 name="News Analytics"/>
          <p:cNvSpPr txBox="1"/>
          <p:nvPr>
            <p:ph type="body" idx="13"/>
          </p:nvPr>
        </p:nvSpPr>
        <p:spPr>
          <a:prstGeom prst="rect">
            <a:avLst/>
          </a:prstGeom>
        </p:spPr>
        <p:txBody>
          <a:bodyPr/>
          <a:lstStyle/>
          <a:p>
            <a:pPr/>
            <a:r>
              <a:t>News Analytics</a:t>
            </a:r>
          </a:p>
        </p:txBody>
      </p:sp>
      <p:sp>
        <p:nvSpPr>
          <p:cNvPr id="459" name="Section 5: Applications"/>
          <p:cNvSpPr txBox="1"/>
          <p:nvPr/>
        </p:nvSpPr>
        <p:spPr>
          <a:xfrm>
            <a:off x="771122" y="89831"/>
            <a:ext cx="3875914"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5: Applications</a:t>
            </a:r>
          </a:p>
        </p:txBody>
      </p:sp>
      <p:pic>
        <p:nvPicPr>
          <p:cNvPr id="460" name="imageedit_1_7613528393.png" descr="imageedit_1_7613528393.png"/>
          <p:cNvPicPr>
            <a:picLocks noChangeAspect="1"/>
          </p:cNvPicPr>
          <p:nvPr/>
        </p:nvPicPr>
        <p:blipFill>
          <a:blip r:embed="rId2">
            <a:extLst/>
          </a:blip>
          <a:stretch>
            <a:fillRect/>
          </a:stretch>
        </p:blipFill>
        <p:spPr>
          <a:xfrm>
            <a:off x="2035505" y="1320231"/>
            <a:ext cx="7526882" cy="6238414"/>
          </a:xfrm>
          <a:prstGeom prst="rect">
            <a:avLst/>
          </a:prstGeom>
          <a:ln w="12700">
            <a:miter lim="400000"/>
          </a:ln>
        </p:spPr>
      </p:pic>
      <p:sp>
        <p:nvSpPr>
          <p:cNvPr id="461" name="Figure 5.3:  Insider time lines from the IBM Midas system for the…"/>
          <p:cNvSpPr txBox="1"/>
          <p:nvPr/>
        </p:nvSpPr>
        <p:spPr>
          <a:xfrm>
            <a:off x="493318" y="7403641"/>
            <a:ext cx="11066425" cy="13866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lgn="ctr">
              <a:defRPr sz="2800"/>
            </a:pPr>
            <a:r>
              <a:t>Figure 5.3:  Insider time lines from the IBM Midas system for the</a:t>
            </a:r>
          </a:p>
          <a:p>
            <a:pPr algn="ctr">
              <a:defRPr sz="2800"/>
            </a:pPr>
            <a:r>
              <a:t>entities being populated with data from corporate fillings. The top one </a:t>
            </a:r>
          </a:p>
          <a:p>
            <a:pPr algn="ctr">
              <a:defRPr sz="2800"/>
            </a:pPr>
            <a:r>
              <a:t>shows insider holdings, and the bottom one shows insider transactions.</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Wolfgang K. Härdle"/>
          <p:cNvSpPr txBox="1"/>
          <p:nvPr>
            <p:ph type="body" idx="13"/>
          </p:nvPr>
        </p:nvSpPr>
        <p:spPr>
          <a:xfrm>
            <a:off x="773350" y="2001204"/>
            <a:ext cx="11458100" cy="717527"/>
          </a:xfrm>
          <a:prstGeom prst="rect">
            <a:avLst/>
          </a:prstGeom>
        </p:spPr>
        <p:txBody>
          <a:bodyPr/>
          <a:lstStyle/>
          <a:p>
            <a:pPr/>
            <a:r>
              <a:t>Wolfgang K. Härdle</a:t>
            </a:r>
          </a:p>
        </p:txBody>
      </p:sp>
      <p:sp>
        <p:nvSpPr>
          <p:cNvPr id="464" name="Smart Data Analytics"/>
          <p:cNvSpPr txBox="1"/>
          <p:nvPr>
            <p:ph type="body" idx="14"/>
          </p:nvPr>
        </p:nvSpPr>
        <p:spPr>
          <a:xfrm>
            <a:off x="773350" y="882650"/>
            <a:ext cx="11458100" cy="1108542"/>
          </a:xfrm>
          <a:prstGeom prst="rect">
            <a:avLst/>
          </a:prstGeom>
        </p:spPr>
        <p:txBody>
          <a:bodyPr/>
          <a:lstStyle>
            <a:lvl1pPr>
              <a:defRPr>
                <a:latin typeface="+mn-lt"/>
                <a:ea typeface="+mn-ea"/>
                <a:cs typeface="+mn-cs"/>
                <a:sym typeface="Helvetica Neue"/>
              </a:defRPr>
            </a:lvl1pPr>
          </a:lstStyle>
          <a:p>
            <a:pPr/>
            <a:r>
              <a:t>Smart Data Analytics</a:t>
            </a:r>
          </a:p>
        </p:txBody>
      </p:sp>
      <p:sp>
        <p:nvSpPr>
          <p:cNvPr id="465" name="Cathy Yi-Hsuan Chen"/>
          <p:cNvSpPr txBox="1"/>
          <p:nvPr/>
        </p:nvSpPr>
        <p:spPr>
          <a:xfrm>
            <a:off x="756052" y="2823735"/>
            <a:ext cx="3661030"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Cathy Yi-Hsuan Chen</a:t>
            </a:r>
          </a:p>
        </p:txBody>
      </p:sp>
      <p:pic>
        <p:nvPicPr>
          <p:cNvPr id="466" name="irtg.pdf" descr="irtg.pdf"/>
          <p:cNvPicPr>
            <a:picLocks noChangeAspect="1"/>
          </p:cNvPicPr>
          <p:nvPr/>
        </p:nvPicPr>
        <p:blipFill>
          <a:blip r:embed="rId2">
            <a:extLst/>
          </a:blip>
          <a:stretch>
            <a:fillRect/>
          </a:stretch>
        </p:blipFill>
        <p:spPr>
          <a:xfrm>
            <a:off x="9738537" y="8247209"/>
            <a:ext cx="1991108" cy="1033231"/>
          </a:xfrm>
          <a:prstGeom prst="rect">
            <a:avLst/>
          </a:prstGeom>
          <a:ln w="12700">
            <a:miter lim="400000"/>
          </a:ln>
        </p:spPr>
      </p:pic>
      <p:sp>
        <p:nvSpPr>
          <p:cNvPr id="467" name="Linxi Wang"/>
          <p:cNvSpPr txBox="1"/>
          <p:nvPr/>
        </p:nvSpPr>
        <p:spPr>
          <a:xfrm>
            <a:off x="816284" y="3631215"/>
            <a:ext cx="1899286"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Linxi Wang</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 name="Text Extraction - Scrape"/>
          <p:cNvSpPr txBox="1"/>
          <p:nvPr>
            <p:ph type="body" idx="13"/>
          </p:nvPr>
        </p:nvSpPr>
        <p:spPr>
          <a:xfrm>
            <a:off x="768508" y="690715"/>
            <a:ext cx="11467783" cy="609855"/>
          </a:xfrm>
          <a:prstGeom prst="rect">
            <a:avLst/>
          </a:prstGeom>
        </p:spPr>
        <p:txBody>
          <a:bodyPr/>
          <a:lstStyle/>
          <a:p>
            <a:pPr/>
            <a:r>
              <a:t>Text Extraction - Scrape</a:t>
            </a:r>
          </a:p>
        </p:txBody>
      </p:sp>
      <p:sp>
        <p:nvSpPr>
          <p:cNvPr id="101" name="library(RCurl)…"/>
          <p:cNvSpPr txBox="1"/>
          <p:nvPr/>
        </p:nvSpPr>
        <p:spPr>
          <a:xfrm>
            <a:off x="898122" y="2417152"/>
            <a:ext cx="10864532" cy="5448301"/>
          </a:xfrm>
          <a:prstGeom prst="rect">
            <a:avLst/>
          </a:prstGeom>
          <a:solidFill>
            <a:srgbClr val="B4B4B4"/>
          </a:solidFill>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a:defRPr sz="2500">
                <a:solidFill>
                  <a:srgbClr val="000000"/>
                </a:solidFill>
                <a:latin typeface="Courier"/>
                <a:ea typeface="Courier"/>
                <a:cs typeface="Courier"/>
                <a:sym typeface="Courier"/>
              </a:defRPr>
            </a:pPr>
            <a:r>
              <a:rPr>
                <a:solidFill>
                  <a:srgbClr val="1914BE"/>
                </a:solidFill>
              </a:rPr>
              <a:t>library</a:t>
            </a:r>
            <a:r>
              <a:t>(RCurl)</a:t>
            </a:r>
          </a:p>
          <a:p>
            <a:pPr lvl="1">
              <a:defRPr sz="2500">
                <a:solidFill>
                  <a:srgbClr val="000000"/>
                </a:solidFill>
                <a:latin typeface="Courier"/>
                <a:ea typeface="Courier"/>
                <a:cs typeface="Courier"/>
                <a:sym typeface="Courier"/>
              </a:defRPr>
            </a:pPr>
            <a:r>
              <a:rPr>
                <a:solidFill>
                  <a:srgbClr val="1818A4"/>
                </a:solidFill>
              </a:rPr>
              <a:t>library</a:t>
            </a:r>
            <a:r>
              <a:t>(XML)</a:t>
            </a:r>
          </a:p>
          <a:p>
            <a:pPr lvl="1">
              <a:defRPr sz="2500">
                <a:solidFill>
                  <a:srgbClr val="000000"/>
                </a:solidFill>
                <a:latin typeface="Courier"/>
                <a:ea typeface="Courier"/>
                <a:cs typeface="Courier"/>
                <a:sym typeface="Courier"/>
              </a:defRPr>
            </a:pPr>
          </a:p>
          <a:p>
            <a:pPr lvl="1">
              <a:defRPr sz="2500">
                <a:solidFill>
                  <a:srgbClr val="000000"/>
                </a:solidFill>
                <a:latin typeface="Courier"/>
                <a:ea typeface="Courier"/>
                <a:cs typeface="Courier"/>
                <a:sym typeface="Courier"/>
              </a:defRPr>
            </a:pPr>
            <a:r>
              <a:t>url   = </a:t>
            </a:r>
            <a:r>
              <a:rPr>
                <a:solidFill>
                  <a:srgbClr val="17702E"/>
                </a:solidFill>
              </a:rPr>
              <a:t>"</a:t>
            </a:r>
            <a:r>
              <a:rPr u="sng">
                <a:solidFill>
                  <a:srgbClr val="17702E"/>
                </a:solidFill>
                <a:hlinkClick r:id="rId2" invalidUrl="" action="" tgtFrame="" tooltip="" history="1" highlightClick="0" endSnd="0"/>
              </a:rPr>
              <a:t>http://www.nasdaq.com/aspx/stockmarketnewsstoryprint.aspx?storyid=3-disastrous-mistakes-mcdonalds-should-regret-cm406246</a:t>
            </a:r>
            <a:r>
              <a:t>"</a:t>
            </a:r>
          </a:p>
          <a:p>
            <a:pPr lvl="1">
              <a:defRPr sz="2500">
                <a:solidFill>
                  <a:srgbClr val="000000"/>
                </a:solidFill>
                <a:latin typeface="Courier"/>
                <a:ea typeface="Courier"/>
                <a:cs typeface="Courier"/>
                <a:sym typeface="Courier"/>
              </a:defRPr>
            </a:pPr>
            <a:r>
              <a:t>html  = readLines(url, encoding = "</a:t>
            </a:r>
            <a:r>
              <a:rPr>
                <a:solidFill>
                  <a:srgbClr val="166620"/>
                </a:solidFill>
              </a:rPr>
              <a:t>UTF-8</a:t>
            </a:r>
            <a:r>
              <a:t>")</a:t>
            </a:r>
          </a:p>
          <a:p>
            <a:pPr lvl="1">
              <a:defRPr sz="2500">
                <a:solidFill>
                  <a:srgbClr val="000000"/>
                </a:solidFill>
                <a:latin typeface="Courier"/>
                <a:ea typeface="Courier"/>
                <a:cs typeface="Courier"/>
                <a:sym typeface="Courier"/>
              </a:defRPr>
            </a:pPr>
            <a:r>
              <a:t>html  = htmlParse(html, encoding = "</a:t>
            </a:r>
            <a:r>
              <a:rPr>
                <a:solidFill>
                  <a:srgbClr val="177122"/>
                </a:solidFill>
              </a:rPr>
              <a:t>UTF-8</a:t>
            </a:r>
            <a:r>
              <a:t>")</a:t>
            </a:r>
          </a:p>
          <a:p>
            <a:pPr lvl="1">
              <a:defRPr sz="2500">
                <a:solidFill>
                  <a:srgbClr val="000000"/>
                </a:solidFill>
                <a:latin typeface="Courier"/>
                <a:ea typeface="Courier"/>
                <a:cs typeface="Courier"/>
                <a:sym typeface="Courier"/>
              </a:defRPr>
            </a:pPr>
          </a:p>
          <a:p>
            <a:pPr lvl="1">
              <a:defRPr sz="2500">
                <a:solidFill>
                  <a:srgbClr val="000000"/>
                </a:solidFill>
                <a:latin typeface="Courier"/>
                <a:ea typeface="Courier"/>
                <a:cs typeface="Courier"/>
                <a:sym typeface="Courier"/>
              </a:defRPr>
            </a:pPr>
            <a:r>
              <a:t>xp    = </a:t>
            </a:r>
            <a:r>
              <a:rPr>
                <a:solidFill>
                  <a:srgbClr val="187725"/>
                </a:solidFill>
              </a:rPr>
              <a:t>"//*[@id='box_content']/span/h1/text()"</a:t>
            </a:r>
            <a:endParaRPr>
              <a:solidFill>
                <a:srgbClr val="187725"/>
              </a:solidFill>
            </a:endParaRPr>
          </a:p>
          <a:p>
            <a:pPr lvl="1">
              <a:defRPr sz="2500">
                <a:solidFill>
                  <a:srgbClr val="000000"/>
                </a:solidFill>
                <a:latin typeface="Courier"/>
                <a:ea typeface="Courier"/>
                <a:cs typeface="Courier"/>
                <a:sym typeface="Courier"/>
              </a:defRPr>
            </a:pPr>
            <a:r>
              <a:t>title = unlist(xpathApply(html,path=xp,fun = xmlValue))</a:t>
            </a:r>
          </a:p>
          <a:p>
            <a:pPr lvl="1">
              <a:defRPr sz="2500">
                <a:solidFill>
                  <a:srgbClr val="000000"/>
                </a:solidFill>
                <a:latin typeface="Courier"/>
                <a:ea typeface="Courier"/>
                <a:cs typeface="Courier"/>
                <a:sym typeface="Courier"/>
              </a:defRPr>
            </a:pPr>
            <a:r>
              <a:t>title</a:t>
            </a:r>
          </a:p>
          <a:p>
            <a:pPr lvl="1">
              <a:defRPr sz="2500">
                <a:solidFill>
                  <a:schemeClr val="accent5">
                    <a:hueOff val="-608018"/>
                    <a:satOff val="-16379"/>
                    <a:lumOff val="25127"/>
                  </a:schemeClr>
                </a:solidFill>
                <a:latin typeface="Courier"/>
                <a:ea typeface="Courier"/>
                <a:cs typeface="Courier"/>
                <a:sym typeface="Courier"/>
              </a:defRPr>
            </a:pPr>
          </a:p>
          <a:p>
            <a:pPr lvl="1">
              <a:defRPr sz="2500">
                <a:solidFill>
                  <a:srgbClr val="000000"/>
                </a:solidFill>
                <a:latin typeface="Courier"/>
                <a:ea typeface="Courier"/>
                <a:cs typeface="Courier"/>
                <a:sym typeface="Courier"/>
              </a:defRPr>
            </a:pPr>
            <a:r>
              <a:t>[1] “</a:t>
            </a:r>
            <a:r>
              <a:rPr>
                <a:solidFill>
                  <a:srgbClr val="17693A"/>
                </a:solidFill>
              </a:rPr>
              <a:t>3 Disastrous Mistakes McDonald’s Should Regret</a:t>
            </a:r>
            <a:r>
              <a:t>"</a:t>
            </a:r>
          </a:p>
        </p:txBody>
      </p:sp>
      <p:sp>
        <p:nvSpPr>
          <p:cNvPr id="102" name="Title from NASDAQ website"/>
          <p:cNvSpPr txBox="1"/>
          <p:nvPr/>
        </p:nvSpPr>
        <p:spPr>
          <a:xfrm>
            <a:off x="761999" y="1581811"/>
            <a:ext cx="11467783" cy="4709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342900" indent="-342900" defTabSz="914400">
              <a:lnSpc>
                <a:spcPts val="3000"/>
              </a:lnSpc>
              <a:spcBef>
                <a:spcPts val="800"/>
              </a:spcBef>
              <a:buClr>
                <a:srgbClr val="00376C"/>
              </a:buClr>
              <a:buSzPct val="65000"/>
              <a:buChar char="§"/>
              <a:defRPr sz="2400">
                <a:solidFill>
                  <a:srgbClr val="00376C"/>
                </a:solidFill>
                <a:latin typeface="Arial"/>
                <a:ea typeface="Arial"/>
                <a:cs typeface="Arial"/>
                <a:sym typeface="Arial"/>
              </a:defRPr>
            </a:lvl1pPr>
          </a:lstStyle>
          <a:p>
            <a:pPr/>
            <a:r>
              <a:t>Title from NASDAQ website</a:t>
            </a:r>
          </a:p>
        </p:txBody>
      </p:sp>
      <p:sp>
        <p:nvSpPr>
          <p:cNvPr id="103" name="Section 1: Text Extraction"/>
          <p:cNvSpPr txBox="1"/>
          <p:nvPr/>
        </p:nvSpPr>
        <p:spPr>
          <a:xfrm>
            <a:off x="754189" y="11295"/>
            <a:ext cx="4285489"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1: Text Extraction</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 name="Text Extraction - Scrape"/>
          <p:cNvSpPr txBox="1"/>
          <p:nvPr>
            <p:ph type="body" idx="13"/>
          </p:nvPr>
        </p:nvSpPr>
        <p:spPr>
          <a:xfrm>
            <a:off x="768508" y="690715"/>
            <a:ext cx="11467783" cy="609855"/>
          </a:xfrm>
          <a:prstGeom prst="rect">
            <a:avLst/>
          </a:prstGeom>
        </p:spPr>
        <p:txBody>
          <a:bodyPr/>
          <a:lstStyle/>
          <a:p>
            <a:pPr/>
            <a:r>
              <a:t>Text Extraction - Scrape</a:t>
            </a:r>
          </a:p>
        </p:txBody>
      </p:sp>
      <p:sp>
        <p:nvSpPr>
          <p:cNvPr id="106" name="library(RCurl)…"/>
          <p:cNvSpPr txBox="1"/>
          <p:nvPr/>
        </p:nvSpPr>
        <p:spPr>
          <a:xfrm>
            <a:off x="838199" y="2417152"/>
            <a:ext cx="11057349" cy="6134101"/>
          </a:xfrm>
          <a:prstGeom prst="rect">
            <a:avLst/>
          </a:prstGeom>
          <a:solidFill>
            <a:srgbClr val="B4B4B4"/>
          </a:solidFill>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2500">
                <a:solidFill>
                  <a:srgbClr val="000000"/>
                </a:solidFill>
                <a:latin typeface="Courier"/>
                <a:ea typeface="Courier"/>
                <a:cs typeface="Courier"/>
                <a:sym typeface="Courier"/>
              </a:defRPr>
            </a:pPr>
            <a:r>
              <a:rPr>
                <a:solidFill>
                  <a:srgbClr val="1914BE"/>
                </a:solidFill>
              </a:rPr>
              <a:t>library</a:t>
            </a:r>
            <a:r>
              <a:t>(RCurl)</a:t>
            </a:r>
          </a:p>
          <a:p>
            <a:pPr>
              <a:defRPr sz="2500">
                <a:solidFill>
                  <a:srgbClr val="000000"/>
                </a:solidFill>
                <a:latin typeface="Courier"/>
                <a:ea typeface="Courier"/>
                <a:cs typeface="Courier"/>
                <a:sym typeface="Courier"/>
              </a:defRPr>
            </a:pPr>
            <a:r>
              <a:rPr>
                <a:solidFill>
                  <a:srgbClr val="1818A4"/>
                </a:solidFill>
              </a:rPr>
              <a:t>library</a:t>
            </a:r>
            <a:r>
              <a:t>(XML)</a:t>
            </a:r>
          </a:p>
          <a:p>
            <a:pPr>
              <a:defRPr sz="700">
                <a:solidFill>
                  <a:srgbClr val="000000"/>
                </a:solidFill>
                <a:latin typeface="Courier"/>
                <a:ea typeface="Courier"/>
                <a:cs typeface="Courier"/>
                <a:sym typeface="Courier"/>
              </a:defRPr>
            </a:pPr>
          </a:p>
          <a:p>
            <a:pPr>
              <a:defRPr sz="2500">
                <a:solidFill>
                  <a:srgbClr val="000000"/>
                </a:solidFill>
                <a:latin typeface="Courier"/>
                <a:ea typeface="Courier"/>
                <a:cs typeface="Courier"/>
                <a:sym typeface="Courier"/>
              </a:defRPr>
            </a:pPr>
            <a:r>
              <a:t>url   = </a:t>
            </a:r>
            <a:r>
              <a:rPr>
                <a:solidFill>
                  <a:srgbClr val="17702E"/>
                </a:solidFill>
              </a:rPr>
              <a:t>"</a:t>
            </a:r>
            <a:r>
              <a:rPr u="sng">
                <a:solidFill>
                  <a:srgbClr val="17702E"/>
                </a:solidFill>
                <a:hlinkClick r:id="rId2" invalidUrl="" action="" tgtFrame="" tooltip="" history="1" highlightClick="0" endSnd="0"/>
              </a:rPr>
              <a:t>http://www.nasdaq.com/aspx/stockmarketnewsstoryprint.aspx?storyid=3-disastrous-mistakes-mcdonalds-should-regret-cm406246</a:t>
            </a:r>
            <a:r>
              <a:t>"</a:t>
            </a:r>
          </a:p>
          <a:p>
            <a:pPr>
              <a:defRPr sz="2500">
                <a:solidFill>
                  <a:srgbClr val="000000"/>
                </a:solidFill>
                <a:latin typeface="Courier"/>
                <a:ea typeface="Courier"/>
                <a:cs typeface="Courier"/>
                <a:sym typeface="Courier"/>
              </a:defRPr>
            </a:pPr>
            <a:r>
              <a:t>html  = readLines(url, encoding = "</a:t>
            </a:r>
            <a:r>
              <a:rPr>
                <a:solidFill>
                  <a:srgbClr val="166620"/>
                </a:solidFill>
              </a:rPr>
              <a:t>UTF-8</a:t>
            </a:r>
            <a:r>
              <a:t>")</a:t>
            </a:r>
          </a:p>
          <a:p>
            <a:pPr>
              <a:defRPr sz="700">
                <a:solidFill>
                  <a:srgbClr val="000000"/>
                </a:solidFill>
                <a:latin typeface="Courier"/>
                <a:ea typeface="Courier"/>
                <a:cs typeface="Courier"/>
                <a:sym typeface="Courier"/>
              </a:defRPr>
            </a:pPr>
          </a:p>
          <a:p>
            <a:pPr>
              <a:defRPr sz="2500">
                <a:solidFill>
                  <a:srgbClr val="000000"/>
                </a:solidFill>
                <a:latin typeface="Courier"/>
                <a:ea typeface="Courier"/>
                <a:cs typeface="Courier"/>
                <a:sym typeface="Courier"/>
              </a:defRPr>
            </a:pPr>
            <a:r>
              <a:t>length(html)</a:t>
            </a:r>
          </a:p>
          <a:p>
            <a:pPr>
              <a:defRPr sz="2500">
                <a:solidFill>
                  <a:srgbClr val="16651B"/>
                </a:solidFill>
                <a:latin typeface="Courier"/>
                <a:ea typeface="Courier"/>
                <a:cs typeface="Courier"/>
                <a:sym typeface="Courier"/>
              </a:defRPr>
            </a:pPr>
            <a:r>
              <a:t>[1] 346</a:t>
            </a:r>
          </a:p>
          <a:p>
            <a:pPr>
              <a:defRPr sz="700">
                <a:solidFill>
                  <a:srgbClr val="000000"/>
                </a:solidFill>
                <a:latin typeface="Courier"/>
                <a:ea typeface="Courier"/>
                <a:cs typeface="Courier"/>
                <a:sym typeface="Courier"/>
              </a:defRPr>
            </a:pPr>
          </a:p>
          <a:p>
            <a:pPr>
              <a:defRPr sz="2500">
                <a:solidFill>
                  <a:srgbClr val="000000"/>
                </a:solidFill>
                <a:latin typeface="Courier"/>
                <a:ea typeface="Courier"/>
                <a:cs typeface="Courier"/>
                <a:sym typeface="Courier"/>
              </a:defRPr>
            </a:pPr>
            <a:r>
              <a:t>head(html, </a:t>
            </a:r>
            <a:r>
              <a:rPr>
                <a:solidFill>
                  <a:srgbClr val="100EE1"/>
                </a:solidFill>
              </a:rPr>
              <a:t>5</a:t>
            </a:r>
            <a:r>
              <a:t>)</a:t>
            </a:r>
          </a:p>
          <a:p>
            <a:pPr>
              <a:defRPr sz="2500">
                <a:solidFill>
                  <a:srgbClr val="166A1B"/>
                </a:solidFill>
                <a:latin typeface="Courier"/>
                <a:ea typeface="Courier"/>
                <a:cs typeface="Courier"/>
                <a:sym typeface="Courier"/>
              </a:defRPr>
            </a:pPr>
            <a:r>
              <a:t>[1] ""                                                                          </a:t>
            </a:r>
          </a:p>
          <a:p>
            <a:pPr>
              <a:defRPr sz="2500">
                <a:solidFill>
                  <a:srgbClr val="166A1B"/>
                </a:solidFill>
                <a:latin typeface="Courier"/>
                <a:ea typeface="Courier"/>
                <a:cs typeface="Courier"/>
                <a:sym typeface="Courier"/>
              </a:defRPr>
            </a:pPr>
            <a:r>
              <a:t>[2] "&lt;!doctype html&gt;"                                                           </a:t>
            </a:r>
          </a:p>
          <a:p>
            <a:pPr>
              <a:defRPr sz="2500">
                <a:solidFill>
                  <a:srgbClr val="166A1B"/>
                </a:solidFill>
                <a:latin typeface="Courier"/>
                <a:ea typeface="Courier"/>
                <a:cs typeface="Courier"/>
                <a:sym typeface="Courier"/>
              </a:defRPr>
            </a:pPr>
            <a:r>
              <a:t>[3] "&lt;html&gt;"                                                                    </a:t>
            </a:r>
          </a:p>
          <a:p>
            <a:pPr>
              <a:defRPr sz="2500">
                <a:solidFill>
                  <a:srgbClr val="166A1B"/>
                </a:solidFill>
                <a:latin typeface="Courier"/>
                <a:ea typeface="Courier"/>
                <a:cs typeface="Courier"/>
                <a:sym typeface="Courier"/>
              </a:defRPr>
            </a:pPr>
            <a:r>
              <a:t>[4] "&lt;head&gt;"                                                                    </a:t>
            </a:r>
          </a:p>
          <a:p>
            <a:pPr>
              <a:defRPr sz="2500">
                <a:solidFill>
                  <a:srgbClr val="166A1B"/>
                </a:solidFill>
                <a:latin typeface="Courier"/>
                <a:ea typeface="Courier"/>
                <a:cs typeface="Courier"/>
                <a:sym typeface="Courier"/>
              </a:defRPr>
            </a:pPr>
            <a:r>
              <a:t>[5] "&lt;title&gt;3 Disastrous Mistakes McDonald’s Should Regret - NASDAQ.com&lt;/title&gt;"</a:t>
            </a:r>
          </a:p>
        </p:txBody>
      </p:sp>
      <p:sp>
        <p:nvSpPr>
          <p:cNvPr id="107" name="Top 5 lines of the web page (html code)"/>
          <p:cNvSpPr txBox="1"/>
          <p:nvPr/>
        </p:nvSpPr>
        <p:spPr>
          <a:xfrm>
            <a:off x="761999" y="1581811"/>
            <a:ext cx="11467783" cy="4709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342900" indent="-342900" defTabSz="914400">
              <a:lnSpc>
                <a:spcPts val="3000"/>
              </a:lnSpc>
              <a:spcBef>
                <a:spcPts val="800"/>
              </a:spcBef>
              <a:buClr>
                <a:srgbClr val="00376C"/>
              </a:buClr>
              <a:buSzPct val="65000"/>
              <a:buChar char="§"/>
              <a:defRPr sz="2400">
                <a:solidFill>
                  <a:srgbClr val="00376C"/>
                </a:solidFill>
                <a:latin typeface="Arial"/>
                <a:ea typeface="Arial"/>
                <a:cs typeface="Arial"/>
                <a:sym typeface="Arial"/>
              </a:defRPr>
            </a:lvl1pPr>
          </a:lstStyle>
          <a:p>
            <a:pPr/>
            <a:r>
              <a:t>Top 5 lines of the web page (html code)</a:t>
            </a:r>
          </a:p>
        </p:txBody>
      </p:sp>
      <p:sp>
        <p:nvSpPr>
          <p:cNvPr id="108" name="Section 1: Text Extraction"/>
          <p:cNvSpPr txBox="1"/>
          <p:nvPr/>
        </p:nvSpPr>
        <p:spPr>
          <a:xfrm>
            <a:off x="727455" y="11295"/>
            <a:ext cx="4285489"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1: Text Extraction</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 name="Text Extraction - Scrape"/>
          <p:cNvSpPr txBox="1"/>
          <p:nvPr>
            <p:ph type="body" idx="13"/>
          </p:nvPr>
        </p:nvSpPr>
        <p:spPr>
          <a:xfrm>
            <a:off x="768508" y="690715"/>
            <a:ext cx="11467783" cy="609855"/>
          </a:xfrm>
          <a:prstGeom prst="rect">
            <a:avLst/>
          </a:prstGeom>
        </p:spPr>
        <p:txBody>
          <a:bodyPr/>
          <a:lstStyle/>
          <a:p>
            <a:pPr/>
            <a:r>
              <a:t>Text Extraction - Scrape</a:t>
            </a:r>
          </a:p>
        </p:txBody>
      </p:sp>
      <p:sp>
        <p:nvSpPr>
          <p:cNvPr id="111" name="library(RCurl)…"/>
          <p:cNvSpPr txBox="1"/>
          <p:nvPr/>
        </p:nvSpPr>
        <p:spPr>
          <a:xfrm>
            <a:off x="821922" y="1898664"/>
            <a:ext cx="10660339" cy="7012942"/>
          </a:xfrm>
          <a:prstGeom prst="rect">
            <a:avLst/>
          </a:prstGeom>
          <a:solidFill>
            <a:srgbClr val="B4B4B4"/>
          </a:solidFill>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20000"/>
              </a:lnSpc>
              <a:defRPr sz="1700">
                <a:solidFill>
                  <a:srgbClr val="000000"/>
                </a:solidFill>
                <a:latin typeface="Courier"/>
                <a:ea typeface="Courier"/>
                <a:cs typeface="Courier"/>
                <a:sym typeface="Courier"/>
              </a:defRPr>
            </a:pPr>
            <a:r>
              <a:rPr>
                <a:solidFill>
                  <a:srgbClr val="1E15B9"/>
                </a:solidFill>
              </a:rPr>
              <a:t>library</a:t>
            </a:r>
            <a:r>
              <a:t>(RCurl)</a:t>
            </a:r>
          </a:p>
          <a:p>
            <a:pPr>
              <a:lnSpc>
                <a:spcPct val="120000"/>
              </a:lnSpc>
              <a:defRPr sz="1700">
                <a:solidFill>
                  <a:srgbClr val="000000"/>
                </a:solidFill>
                <a:latin typeface="Courier"/>
                <a:ea typeface="Courier"/>
                <a:cs typeface="Courier"/>
                <a:sym typeface="Courier"/>
              </a:defRPr>
            </a:pPr>
            <a:r>
              <a:rPr>
                <a:solidFill>
                  <a:srgbClr val="2316AE"/>
                </a:solidFill>
              </a:rPr>
              <a:t>library</a:t>
            </a:r>
            <a:r>
              <a:t>(XML)</a:t>
            </a:r>
          </a:p>
          <a:p>
            <a:pPr>
              <a:lnSpc>
                <a:spcPct val="120000"/>
              </a:lnSpc>
              <a:defRPr sz="1700">
                <a:solidFill>
                  <a:srgbClr val="000000"/>
                </a:solidFill>
                <a:latin typeface="Courier"/>
                <a:ea typeface="Courier"/>
                <a:cs typeface="Courier"/>
                <a:sym typeface="Courier"/>
              </a:defRPr>
            </a:pPr>
            <a:r>
              <a:rPr>
                <a:solidFill>
                  <a:srgbClr val="2217AF"/>
                </a:solidFill>
              </a:rPr>
              <a:t>library</a:t>
            </a:r>
            <a:r>
              <a:t>(bitops)</a:t>
            </a:r>
          </a:p>
          <a:p>
            <a:pPr>
              <a:lnSpc>
                <a:spcPct val="120000"/>
              </a:lnSpc>
              <a:defRPr sz="1700">
                <a:solidFill>
                  <a:srgbClr val="000000"/>
                </a:solidFill>
                <a:latin typeface="Courier"/>
                <a:ea typeface="Courier"/>
                <a:cs typeface="Courier"/>
                <a:sym typeface="Courier"/>
              </a:defRPr>
            </a:pPr>
            <a:r>
              <a:rPr>
                <a:solidFill>
                  <a:srgbClr val="1833A1"/>
                </a:solidFill>
              </a:rPr>
              <a:t>library</a:t>
            </a:r>
            <a:r>
              <a:t>(stringr)</a:t>
            </a:r>
          </a:p>
          <a:p>
            <a:pPr>
              <a:lnSpc>
                <a:spcPct val="120000"/>
              </a:lnSpc>
              <a:defRPr sz="700">
                <a:solidFill>
                  <a:srgbClr val="000000"/>
                </a:solidFill>
                <a:latin typeface="Courier"/>
                <a:ea typeface="Courier"/>
                <a:cs typeface="Courier"/>
                <a:sym typeface="Courier"/>
              </a:defRPr>
            </a:pPr>
          </a:p>
          <a:p>
            <a:pPr>
              <a:lnSpc>
                <a:spcPct val="120000"/>
              </a:lnSpc>
              <a:defRPr sz="1700">
                <a:solidFill>
                  <a:srgbClr val="000000"/>
                </a:solidFill>
                <a:latin typeface="Courier"/>
                <a:ea typeface="Courier"/>
                <a:cs typeface="Courier"/>
                <a:sym typeface="Courier"/>
              </a:defRPr>
            </a:pPr>
            <a:r>
              <a:t>Number = paste("</a:t>
            </a:r>
            <a:r>
              <a:rPr>
                <a:solidFill>
                  <a:srgbClr val="186F20"/>
                </a:solidFill>
              </a:rPr>
              <a:t>00</a:t>
            </a:r>
            <a:r>
              <a:t>",</a:t>
            </a:r>
            <a:r>
              <a:rPr>
                <a:solidFill>
                  <a:srgbClr val="172A7D"/>
                </a:solidFill>
              </a:rPr>
              <a:t>1:5</a:t>
            </a:r>
            <a:r>
              <a:t>,sep = '')</a:t>
            </a:r>
          </a:p>
          <a:p>
            <a:pPr>
              <a:lnSpc>
                <a:spcPct val="120000"/>
              </a:lnSpc>
              <a:defRPr sz="1700">
                <a:solidFill>
                  <a:srgbClr val="000000"/>
                </a:solidFill>
                <a:latin typeface="Courier"/>
                <a:ea typeface="Courier"/>
                <a:cs typeface="Courier"/>
                <a:sym typeface="Courier"/>
              </a:defRPr>
            </a:pPr>
            <a:r>
              <a:t>url    = paste("</a:t>
            </a:r>
            <a:r>
              <a:rPr u="sng">
                <a:solidFill>
                  <a:srgbClr val="17841D"/>
                </a:solidFill>
              </a:rPr>
              <a:t>http://sfb649.wiwi.hu-berlin.de/fedc/DP_abstract.php?id=SFB649DP2016</a:t>
            </a:r>
            <a:r>
              <a:t>",</a:t>
            </a:r>
          </a:p>
          <a:p>
            <a:pPr>
              <a:lnSpc>
                <a:spcPct val="120000"/>
              </a:lnSpc>
              <a:defRPr sz="1700">
                <a:solidFill>
                  <a:srgbClr val="000000"/>
                </a:solidFill>
                <a:latin typeface="Courier"/>
                <a:ea typeface="Courier"/>
                <a:cs typeface="Courier"/>
                <a:sym typeface="Courier"/>
              </a:defRPr>
            </a:pPr>
            <a:r>
              <a:t>               "</a:t>
            </a:r>
            <a:r>
              <a:rPr>
                <a:solidFill>
                  <a:srgbClr val="177A1C"/>
                </a:solidFill>
              </a:rPr>
              <a:t>-</a:t>
            </a:r>
            <a:r>
              <a:t>", Number,"</a:t>
            </a:r>
            <a:r>
              <a:rPr>
                <a:solidFill>
                  <a:srgbClr val="187E1A"/>
                </a:solidFill>
              </a:rPr>
              <a:t>.pdf</a:t>
            </a:r>
            <a:r>
              <a:t>", sep = '')</a:t>
            </a:r>
          </a:p>
          <a:p>
            <a:pPr>
              <a:lnSpc>
                <a:spcPct val="120000"/>
              </a:lnSpc>
              <a:defRPr sz="1700">
                <a:solidFill>
                  <a:srgbClr val="000000"/>
                </a:solidFill>
                <a:latin typeface="Courier"/>
                <a:ea typeface="Courier"/>
                <a:cs typeface="Courier"/>
                <a:sym typeface="Courier"/>
              </a:defRPr>
            </a:pPr>
            <a:r>
              <a:t>abs    = lapply(url, FUN = function(x) htmlParse(x, encoding = "Latin-1"))</a:t>
            </a:r>
          </a:p>
          <a:p>
            <a:pPr>
              <a:lnSpc>
                <a:spcPct val="120000"/>
              </a:lnSpc>
              <a:defRPr sz="1700">
                <a:solidFill>
                  <a:srgbClr val="000000"/>
                </a:solidFill>
                <a:latin typeface="Courier"/>
                <a:ea typeface="Courier"/>
                <a:cs typeface="Courier"/>
                <a:sym typeface="Courier"/>
              </a:defRPr>
            </a:pPr>
            <a:r>
              <a:t>clean_txt = </a:t>
            </a:r>
            <a:r>
              <a:rPr>
                <a:solidFill>
                  <a:srgbClr val="171F8E"/>
                </a:solidFill>
              </a:rPr>
              <a:t>function</a:t>
            </a:r>
            <a:r>
              <a:t>(x) {</a:t>
            </a:r>
          </a:p>
          <a:p>
            <a:pPr>
              <a:lnSpc>
                <a:spcPct val="120000"/>
              </a:lnSpc>
              <a:defRPr sz="1700">
                <a:solidFill>
                  <a:srgbClr val="000000"/>
                </a:solidFill>
                <a:latin typeface="Courier"/>
                <a:ea typeface="Courier"/>
                <a:cs typeface="Courier"/>
                <a:sym typeface="Courier"/>
              </a:defRPr>
            </a:pPr>
            <a:r>
              <a:t>  cleantxt = xpathApply(x, </a:t>
            </a:r>
            <a:r>
              <a:rPr>
                <a:solidFill>
                  <a:srgbClr val="238315"/>
                </a:solidFill>
              </a:rPr>
              <a:t>"//body//text()</a:t>
            </a:r>
            <a:endParaRPr>
              <a:solidFill>
                <a:srgbClr val="238315"/>
              </a:solidFill>
            </a:endParaRPr>
          </a:p>
          <a:p>
            <a:pPr>
              <a:lnSpc>
                <a:spcPct val="120000"/>
              </a:lnSpc>
              <a:defRPr sz="1700">
                <a:solidFill>
                  <a:srgbClr val="238315"/>
                </a:solidFill>
                <a:latin typeface="Courier"/>
                <a:ea typeface="Courier"/>
                <a:cs typeface="Courier"/>
                <a:sym typeface="Courier"/>
              </a:defRPr>
            </a:pPr>
            <a:r>
              <a:t>                        [not(ancestor :: script)][ not(ancestor :: style)] </a:t>
            </a:r>
          </a:p>
          <a:p>
            <a:pPr>
              <a:lnSpc>
                <a:spcPct val="120000"/>
              </a:lnSpc>
              <a:defRPr sz="1700">
                <a:solidFill>
                  <a:srgbClr val="000000"/>
                </a:solidFill>
                <a:latin typeface="Courier"/>
                <a:ea typeface="Courier"/>
                <a:cs typeface="Courier"/>
                <a:sym typeface="Courier"/>
              </a:defRPr>
            </a:pPr>
            <a:r>
              <a:rPr>
                <a:solidFill>
                  <a:srgbClr val="238315"/>
                </a:solidFill>
              </a:rPr>
              <a:t>                        [not(ancestor :: noscript)] "</a:t>
            </a:r>
            <a:r>
              <a:t> ,xmlValue)</a:t>
            </a:r>
          </a:p>
          <a:p>
            <a:pPr>
              <a:lnSpc>
                <a:spcPct val="120000"/>
              </a:lnSpc>
              <a:defRPr sz="1700">
                <a:solidFill>
                  <a:srgbClr val="000000"/>
                </a:solidFill>
                <a:latin typeface="Courier"/>
                <a:ea typeface="Courier"/>
                <a:cs typeface="Courier"/>
                <a:sym typeface="Courier"/>
              </a:defRPr>
            </a:pPr>
            <a:r>
              <a:t>  cleantxt = paste(cleantxt, collapse=</a:t>
            </a:r>
            <a:r>
              <a:rPr>
                <a:solidFill>
                  <a:srgbClr val="166129"/>
                </a:solidFill>
              </a:rPr>
              <a:t>"\n"</a:t>
            </a:r>
            <a:r>
              <a:t>)</a:t>
            </a:r>
          </a:p>
          <a:p>
            <a:pPr>
              <a:lnSpc>
                <a:spcPct val="120000"/>
              </a:lnSpc>
              <a:defRPr sz="1700">
                <a:solidFill>
                  <a:srgbClr val="000000"/>
                </a:solidFill>
                <a:latin typeface="Courier"/>
                <a:ea typeface="Courier"/>
                <a:cs typeface="Courier"/>
                <a:sym typeface="Courier"/>
              </a:defRPr>
            </a:pPr>
            <a:r>
              <a:t>  cleantxt = str_replace_all(cleantxt, </a:t>
            </a:r>
            <a:r>
              <a:rPr>
                <a:solidFill>
                  <a:srgbClr val="176315"/>
                </a:solidFill>
              </a:rPr>
              <a:t>"\n"</a:t>
            </a:r>
            <a:r>
              <a:t>, </a:t>
            </a:r>
            <a:r>
              <a:rPr>
                <a:solidFill>
                  <a:srgbClr val="176A1B"/>
                </a:solidFill>
              </a:rPr>
              <a:t>" "</a:t>
            </a:r>
            <a:r>
              <a:t>)</a:t>
            </a:r>
          </a:p>
          <a:p>
            <a:pPr>
              <a:lnSpc>
                <a:spcPct val="120000"/>
              </a:lnSpc>
              <a:defRPr sz="1700">
                <a:solidFill>
                  <a:srgbClr val="000000"/>
                </a:solidFill>
                <a:latin typeface="Courier"/>
                <a:ea typeface="Courier"/>
                <a:cs typeface="Courier"/>
                <a:sym typeface="Courier"/>
              </a:defRPr>
            </a:pPr>
            <a:r>
              <a:t>  cleantxt = str_replace_all(cleantxt, </a:t>
            </a:r>
            <a:r>
              <a:rPr>
                <a:solidFill>
                  <a:srgbClr val="144E24"/>
                </a:solidFill>
              </a:rPr>
              <a:t>"\r"</a:t>
            </a:r>
            <a:r>
              <a:t>, </a:t>
            </a:r>
            <a:r>
              <a:rPr>
                <a:solidFill>
                  <a:srgbClr val="145526"/>
                </a:solidFill>
              </a:rPr>
              <a:t>""</a:t>
            </a:r>
            <a:r>
              <a:t>)</a:t>
            </a:r>
          </a:p>
          <a:p>
            <a:pPr>
              <a:lnSpc>
                <a:spcPct val="120000"/>
              </a:lnSpc>
              <a:defRPr sz="1700">
                <a:solidFill>
                  <a:srgbClr val="000000"/>
                </a:solidFill>
                <a:latin typeface="Courier"/>
                <a:ea typeface="Courier"/>
                <a:cs typeface="Courier"/>
                <a:sym typeface="Courier"/>
              </a:defRPr>
            </a:pPr>
            <a:r>
              <a:t>  cleantxt = str_replace_all(cleantxt, </a:t>
            </a:r>
            <a:r>
              <a:rPr>
                <a:solidFill>
                  <a:srgbClr val="13481E"/>
                </a:solidFill>
              </a:rPr>
              <a:t>"\t"</a:t>
            </a:r>
            <a:r>
              <a:t>, </a:t>
            </a:r>
            <a:r>
              <a:rPr>
                <a:solidFill>
                  <a:srgbClr val="134A26"/>
                </a:solidFill>
              </a:rPr>
              <a:t>""</a:t>
            </a:r>
            <a:r>
              <a:t>)</a:t>
            </a:r>
          </a:p>
          <a:p>
            <a:pPr>
              <a:lnSpc>
                <a:spcPct val="120000"/>
              </a:lnSpc>
              <a:defRPr sz="1700">
                <a:solidFill>
                  <a:srgbClr val="000000"/>
                </a:solidFill>
                <a:latin typeface="Courier"/>
                <a:ea typeface="Courier"/>
                <a:cs typeface="Courier"/>
                <a:sym typeface="Courier"/>
              </a:defRPr>
            </a:pPr>
            <a:r>
              <a:t>  cleantxt = str_replace_all(cleantxt, </a:t>
            </a:r>
            <a:r>
              <a:rPr>
                <a:solidFill>
                  <a:srgbClr val="145024"/>
                </a:solidFill>
              </a:rPr>
              <a:t>"&lt;br&gt;"</a:t>
            </a:r>
            <a:r>
              <a:t>, </a:t>
            </a:r>
            <a:r>
              <a:rPr>
                <a:solidFill>
                  <a:srgbClr val="144E21"/>
                </a:solidFill>
              </a:rPr>
              <a:t>""</a:t>
            </a:r>
            <a:r>
              <a:t>)</a:t>
            </a:r>
          </a:p>
          <a:p>
            <a:pPr>
              <a:lnSpc>
                <a:spcPct val="120000"/>
              </a:lnSpc>
              <a:defRPr sz="1700">
                <a:solidFill>
                  <a:srgbClr val="000000"/>
                </a:solidFill>
                <a:latin typeface="Courier"/>
                <a:ea typeface="Courier"/>
                <a:cs typeface="Courier"/>
                <a:sym typeface="Courier"/>
              </a:defRPr>
            </a:pPr>
            <a:r>
              <a:t>  </a:t>
            </a:r>
            <a:r>
              <a:rPr>
                <a:solidFill>
                  <a:srgbClr val="181E83"/>
                </a:solidFill>
              </a:rPr>
              <a:t>return</a:t>
            </a:r>
            <a:r>
              <a:t>(cleantxt)</a:t>
            </a:r>
          </a:p>
          <a:p>
            <a:pPr>
              <a:lnSpc>
                <a:spcPct val="120000"/>
              </a:lnSpc>
              <a:defRPr sz="1700">
                <a:solidFill>
                  <a:srgbClr val="000000"/>
                </a:solidFill>
                <a:latin typeface="Courier"/>
                <a:ea typeface="Courier"/>
                <a:cs typeface="Courier"/>
                <a:sym typeface="Courier"/>
              </a:defRPr>
            </a:pPr>
            <a:r>
              <a:t>}</a:t>
            </a:r>
          </a:p>
          <a:p>
            <a:pPr>
              <a:lnSpc>
                <a:spcPct val="120000"/>
              </a:lnSpc>
              <a:defRPr sz="700">
                <a:solidFill>
                  <a:srgbClr val="000000"/>
                </a:solidFill>
                <a:latin typeface="Courier"/>
                <a:ea typeface="Courier"/>
                <a:cs typeface="Courier"/>
                <a:sym typeface="Courier"/>
              </a:defRPr>
            </a:pPr>
          </a:p>
          <a:p>
            <a:pPr>
              <a:lnSpc>
                <a:spcPct val="120000"/>
              </a:lnSpc>
              <a:defRPr sz="1700">
                <a:solidFill>
                  <a:srgbClr val="000000"/>
                </a:solidFill>
                <a:latin typeface="Courier"/>
                <a:ea typeface="Courier"/>
                <a:cs typeface="Courier"/>
                <a:sym typeface="Courier"/>
              </a:defRPr>
            </a:pPr>
            <a:r>
              <a:t>cleantxt = lapply(abs,clean_txt)</a:t>
            </a:r>
          </a:p>
          <a:p>
            <a:pPr>
              <a:lnSpc>
                <a:spcPct val="120000"/>
              </a:lnSpc>
              <a:defRPr sz="1700">
                <a:solidFill>
                  <a:srgbClr val="000000"/>
                </a:solidFill>
                <a:latin typeface="Courier"/>
                <a:ea typeface="Courier"/>
                <a:cs typeface="Courier"/>
                <a:sym typeface="Courier"/>
              </a:defRPr>
            </a:pPr>
            <a:r>
              <a:t>vec_abs = unlist(cleantxt)</a:t>
            </a:r>
          </a:p>
        </p:txBody>
      </p:sp>
      <p:sp>
        <p:nvSpPr>
          <p:cNvPr id="112" name="5 abstracts from SFB website"/>
          <p:cNvSpPr txBox="1"/>
          <p:nvPr/>
        </p:nvSpPr>
        <p:spPr>
          <a:xfrm>
            <a:off x="858752" y="1322567"/>
            <a:ext cx="4437907" cy="47099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marL="342900" indent="-342900" defTabSz="914400">
              <a:lnSpc>
                <a:spcPts val="3000"/>
              </a:lnSpc>
              <a:spcBef>
                <a:spcPts val="800"/>
              </a:spcBef>
              <a:buClr>
                <a:srgbClr val="00376C"/>
              </a:buClr>
              <a:buSzPct val="65000"/>
              <a:buChar char="§"/>
              <a:defRPr sz="2400">
                <a:solidFill>
                  <a:srgbClr val="00376C"/>
                </a:solidFill>
                <a:latin typeface="Arial"/>
                <a:ea typeface="Arial"/>
                <a:cs typeface="Arial"/>
                <a:sym typeface="Arial"/>
              </a:defRPr>
            </a:lvl1pPr>
          </a:lstStyle>
          <a:p>
            <a:pPr/>
            <a:r>
              <a:t>5 abstracts from SFB website</a:t>
            </a:r>
          </a:p>
        </p:txBody>
      </p:sp>
      <p:sp>
        <p:nvSpPr>
          <p:cNvPr id="113" name="Section 1: Text Extraction"/>
          <p:cNvSpPr txBox="1"/>
          <p:nvPr/>
        </p:nvSpPr>
        <p:spPr>
          <a:xfrm>
            <a:off x="761322" y="11295"/>
            <a:ext cx="4285489"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Section 1: Text Extraction</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Showroom">
  <a:themeElements>
    <a:clrScheme name="Showroom">
      <a:dk1>
        <a:srgbClr val="5B5B5B"/>
      </a:dk1>
      <a:lt1>
        <a:srgbClr val="5B0031"/>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Neue"/>
        <a:ea typeface="Helvetica Neue"/>
        <a:cs typeface="Helvetica Neue"/>
      </a:majorFont>
      <a:minorFont>
        <a:latin typeface="Helvetica Neue"/>
        <a:ea typeface="Helvetica Neue"/>
        <a:cs typeface="Helvetica Neue"/>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normAutofit fontScale="100000" lnSpcReduction="0"/>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Neue"/>
        <a:ea typeface="Helvetica Neue"/>
        <a:cs typeface="Helvetica Neue"/>
      </a:majorFont>
      <a:minorFont>
        <a:latin typeface="Helvetica Neue"/>
        <a:ea typeface="Helvetica Neue"/>
        <a:cs typeface="Helvetica Neue"/>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normAutofit fontScale="100000" lnSpcReduction="0"/>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